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495" r:id="rId2"/>
    <p:sldId id="709" r:id="rId3"/>
    <p:sldId id="555" r:id="rId4"/>
    <p:sldId id="712" r:id="rId5"/>
    <p:sldId id="593" r:id="rId6"/>
    <p:sldId id="697" r:id="rId7"/>
    <p:sldId id="698" r:id="rId8"/>
    <p:sldId id="711" r:id="rId9"/>
    <p:sldId id="693" r:id="rId10"/>
    <p:sldId id="699" r:id="rId11"/>
    <p:sldId id="640" r:id="rId12"/>
    <p:sldId id="646" r:id="rId13"/>
    <p:sldId id="714" r:id="rId14"/>
    <p:sldId id="644" r:id="rId15"/>
    <p:sldId id="715" r:id="rId16"/>
    <p:sldId id="685" r:id="rId17"/>
    <p:sldId id="706" r:id="rId18"/>
    <p:sldId id="708" r:id="rId19"/>
    <p:sldId id="717" r:id="rId20"/>
    <p:sldId id="687" r:id="rId21"/>
    <p:sldId id="688" r:id="rId22"/>
    <p:sldId id="718" r:id="rId23"/>
    <p:sldId id="719" r:id="rId24"/>
    <p:sldId id="605" r:id="rId2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8" autoAdjust="0"/>
    <p:restoredTop sz="93819" autoAdjust="0"/>
  </p:normalViewPr>
  <p:slideViewPr>
    <p:cSldViewPr snapToGrid="0" snapToObjects="1">
      <p:cViewPr>
        <p:scale>
          <a:sx n="100" d="100"/>
          <a:sy n="100" d="100"/>
        </p:scale>
        <p:origin x="-85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7" d="100"/>
          <a:sy n="67" d="100"/>
        </p:scale>
        <p:origin x="-358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0F1F6F4A-2FEF-40B5-971F-26E3E738B641}" type="datetime1">
              <a:rPr lang="fr-FR" altLang="fr-FR"/>
              <a:pPr>
                <a:defRPr/>
              </a:pPr>
              <a:t>08/11/2016</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nl-BE" altLang="fr-FR" noProof="0"/>
              <a:t>Cliquez pour modifier les styles du texte du masque</a:t>
            </a:r>
          </a:p>
          <a:p>
            <a:pPr lvl="1"/>
            <a:r>
              <a:rPr lang="nl-BE" altLang="fr-FR" noProof="0"/>
              <a:t>Deuxième niveau</a:t>
            </a:r>
          </a:p>
          <a:p>
            <a:pPr lvl="2"/>
            <a:r>
              <a:rPr lang="nl-BE" altLang="fr-FR" noProof="0"/>
              <a:t>Troisième niveau</a:t>
            </a:r>
          </a:p>
          <a:p>
            <a:pPr lvl="3"/>
            <a:r>
              <a:rPr lang="nl-BE" altLang="fr-FR" noProof="0"/>
              <a:t>Quatrième niveau</a:t>
            </a:r>
          </a:p>
          <a:p>
            <a:pPr lvl="4"/>
            <a:r>
              <a:rPr lang="nl-BE" altLang="fr-FR" noProof="0"/>
              <a:t>Cinquième niveau</a:t>
            </a:r>
            <a:endParaRPr lang="fr-FR" alt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60F04AE9-40F4-4E9B-8EB5-57321BCA1521}" type="slidenum">
              <a:rPr lang="fr-FR" altLang="fr-FR"/>
              <a:pPr>
                <a:defRPr/>
              </a:pPr>
              <a:t>‹N°›</a:t>
            </a:fld>
            <a:endParaRPr lang="fr-FR" altLang="fr-FR"/>
          </a:p>
        </p:txBody>
      </p:sp>
    </p:spTree>
    <p:extLst>
      <p:ext uri="{BB962C8B-B14F-4D97-AF65-F5344CB8AC3E}">
        <p14:creationId xmlns:p14="http://schemas.microsoft.com/office/powerpoint/2010/main" val="236411619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sz="2500" dirty="0">
              <a:ea typeface="ＭＳ Ｐゴシック" pitchFamily="34" charset="-128"/>
            </a:endParaRP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43786B7-8620-4C93-9123-5B6FA0B08FBD}" type="slidenum">
              <a:rPr lang="fr-FR" altLang="fr-FR">
                <a:latin typeface="Arial" charset="0"/>
              </a:rPr>
              <a:pPr eaLnBrk="1" hangingPunct="1">
                <a:spcBef>
                  <a:spcPct val="0"/>
                </a:spcBef>
              </a:pPr>
              <a:t>1</a:t>
            </a:fld>
            <a:endParaRPr lang="fr-FR" altLang="fr-FR">
              <a:latin typeface="Arial" charset="0"/>
            </a:endParaRPr>
          </a:p>
        </p:txBody>
      </p:sp>
    </p:spTree>
    <p:extLst>
      <p:ext uri="{BB962C8B-B14F-4D97-AF65-F5344CB8AC3E}">
        <p14:creationId xmlns:p14="http://schemas.microsoft.com/office/powerpoint/2010/main" val="1300078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ea typeface="ＭＳ Ｐゴシック" pitchFamily="34" charset="-128"/>
              </a:rPr>
              <a:t>En créant des systemes interoperables</a:t>
            </a: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6B2BFF-EF49-44C1-A8C2-4D7E820A0F07}" type="slidenum">
              <a:rPr lang="fr-FR" altLang="fr-FR" sz="1200"/>
              <a:pPr eaLnBrk="1" hangingPunct="1"/>
              <a:t>13</a:t>
            </a:fld>
            <a:endParaRPr lang="fr-FR" altLang="fr-FR" sz="1200"/>
          </a:p>
        </p:txBody>
      </p:sp>
    </p:spTree>
    <p:extLst>
      <p:ext uri="{BB962C8B-B14F-4D97-AF65-F5344CB8AC3E}">
        <p14:creationId xmlns:p14="http://schemas.microsoft.com/office/powerpoint/2010/main" val="928300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EB3BF040-5D67-2248-95D2-A450F5DBAC4F}" type="slidenum">
              <a:rPr lang="en-US" altLang="fr-FR">
                <a:latin typeface="Arial" charset="0"/>
              </a:rPr>
              <a:pPr eaLnBrk="1" hangingPunct="1">
                <a:spcBef>
                  <a:spcPct val="0"/>
                </a:spcBef>
              </a:pPr>
              <a:t>14</a:t>
            </a:fld>
            <a:endParaRPr lang="en-US" altLang="fr-FR">
              <a:latin typeface="Arial" charset="0"/>
            </a:endParaRPr>
          </a:p>
        </p:txBody>
      </p:sp>
      <p:sp>
        <p:nvSpPr>
          <p:cNvPr id="67587"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9pPr>
          </a:lstStyle>
          <a:p>
            <a:pPr algn="r" eaLnBrk="1" hangingPunct="1">
              <a:spcBef>
                <a:spcPct val="0"/>
              </a:spcBef>
            </a:pPr>
            <a:fld id="{78DCFF03-3DA3-854C-BE6B-A1C91F4C3607}" type="slidenum">
              <a:rPr lang="en-US" altLang="fr-FR">
                <a:solidFill>
                  <a:srgbClr val="000000"/>
                </a:solidFill>
                <a:latin typeface="Arial" charset="0"/>
              </a:rPr>
              <a:pPr algn="r" eaLnBrk="1" hangingPunct="1">
                <a:spcBef>
                  <a:spcPct val="0"/>
                </a:spcBef>
              </a:pPr>
              <a:t>14</a:t>
            </a:fld>
            <a:endParaRPr lang="en-US" altLang="fr-FR">
              <a:solidFill>
                <a:srgbClr val="000000"/>
              </a:solidFill>
              <a:latin typeface="Arial" charset="0"/>
            </a:endParaRPr>
          </a:p>
        </p:txBody>
      </p:sp>
      <p:sp>
        <p:nvSpPr>
          <p:cNvPr id="6758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9" name="Text Box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lnSpc>
                <a:spcPct val="95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latin typeface="Arial" charset="0"/>
                <a:ea typeface="ＭＳ Ｐゴシック" charset="-128"/>
              </a:rPr>
              <a:t>C'est le schméExplain the 3 components of an archive:</a:t>
            </a:r>
          </a:p>
          <a:p>
            <a:pPr eaLnBrk="1" hangingPunct="1">
              <a:lnSpc>
                <a:spcPct val="95000"/>
              </a:lnSpc>
              <a:spcBef>
                <a:spcPct val="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altLang="fr-FR" sz="1600">
              <a:latin typeface="Arial" charset="0"/>
              <a:ea typeface="ＭＳ Ｐゴシック" charset="-128"/>
            </a:endParaRPr>
          </a:p>
          <a:p>
            <a:pPr lvl="1" indent="-342900" eaLnBrk="1" hangingPunct="1">
              <a:lnSpc>
                <a:spcPct val="95000"/>
              </a:lnSpc>
              <a:spcBef>
                <a:spcPct val="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latin typeface="Arial" charset="0"/>
                <a:ea typeface="ＭＳ Ｐゴシック" charset="-128"/>
              </a:rPr>
              <a:t>Core data file + optionnal extensions files</a:t>
            </a:r>
          </a:p>
          <a:p>
            <a:pPr lvl="1" indent="-342900" eaLnBrk="1" hangingPunct="1">
              <a:lnSpc>
                <a:spcPct val="95000"/>
              </a:lnSpc>
              <a:spcBef>
                <a:spcPct val="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latin typeface="Arial" charset="0"/>
                <a:ea typeface="ＭＳ Ｐゴシック" charset="-128"/>
              </a:rPr>
              <a:t>Metafile</a:t>
            </a:r>
          </a:p>
          <a:p>
            <a:pPr lvl="1" indent="-342900" eaLnBrk="1" hangingPunct="1">
              <a:lnSpc>
                <a:spcPct val="95000"/>
              </a:lnSpc>
              <a:spcBef>
                <a:spcPct val="0"/>
              </a:spcBef>
              <a:buFontTx/>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altLang="fr-FR" sz="1600">
                <a:latin typeface="Arial" charset="0"/>
                <a:ea typeface="ＭＳ Ｐゴシック" charset="-128"/>
              </a:rPr>
              <a:t>Descriptor file</a:t>
            </a:r>
          </a:p>
        </p:txBody>
      </p:sp>
    </p:spTree>
    <p:extLst>
      <p:ext uri="{BB962C8B-B14F-4D97-AF65-F5344CB8AC3E}">
        <p14:creationId xmlns:p14="http://schemas.microsoft.com/office/powerpoint/2010/main" val="630664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ea typeface="ＭＳ Ｐゴシック" pitchFamily="34" charset="-128"/>
              </a:rPr>
              <a:t>En créant des systemes interoperables</a:t>
            </a: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6B2BFF-EF49-44C1-A8C2-4D7E820A0F07}" type="slidenum">
              <a:rPr lang="fr-FR" altLang="fr-FR" sz="1200"/>
              <a:pPr eaLnBrk="1" hangingPunct="1"/>
              <a:t>15</a:t>
            </a:fld>
            <a:endParaRPr lang="fr-FR" altLang="fr-FR" sz="1200"/>
          </a:p>
        </p:txBody>
      </p:sp>
    </p:spTree>
    <p:extLst>
      <p:ext uri="{BB962C8B-B14F-4D97-AF65-F5344CB8AC3E}">
        <p14:creationId xmlns:p14="http://schemas.microsoft.com/office/powerpoint/2010/main" val="705505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ea typeface="ＭＳ Ｐゴシック" pitchFamily="34" charset="-128"/>
              </a:rPr>
              <a:t>En créant des systemes interoperables</a:t>
            </a: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6B2BFF-EF49-44C1-A8C2-4D7E820A0F07}" type="slidenum">
              <a:rPr lang="fr-FR" altLang="fr-FR" sz="1200"/>
              <a:pPr eaLnBrk="1" hangingPunct="1"/>
              <a:t>17</a:t>
            </a:fld>
            <a:endParaRPr lang="fr-FR" altLang="fr-FR" sz="1200"/>
          </a:p>
        </p:txBody>
      </p:sp>
    </p:spTree>
    <p:extLst>
      <p:ext uri="{BB962C8B-B14F-4D97-AF65-F5344CB8AC3E}">
        <p14:creationId xmlns:p14="http://schemas.microsoft.com/office/powerpoint/2010/main" val="834812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dirty="0">
              <a:ea typeface="ＭＳ Ｐゴシック" pitchFamily="34" charset="-128"/>
            </a:endParaRP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6B2BFF-EF49-44C1-A8C2-4D7E820A0F07}" type="slidenum">
              <a:rPr lang="fr-FR" altLang="fr-FR" sz="1200"/>
              <a:pPr eaLnBrk="1" hangingPunct="1"/>
              <a:t>18</a:t>
            </a:fld>
            <a:endParaRPr lang="fr-FR" altLang="fr-FR" sz="1200"/>
          </a:p>
        </p:txBody>
      </p:sp>
    </p:spTree>
    <p:extLst>
      <p:ext uri="{BB962C8B-B14F-4D97-AF65-F5344CB8AC3E}">
        <p14:creationId xmlns:p14="http://schemas.microsoft.com/office/powerpoint/2010/main" val="929098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dirty="0">
              <a:ea typeface="ＭＳ Ｐゴシック" pitchFamily="34" charset="-128"/>
            </a:endParaRP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6B2BFF-EF49-44C1-A8C2-4D7E820A0F07}" type="slidenum">
              <a:rPr lang="fr-FR" altLang="fr-FR" sz="1200"/>
              <a:pPr eaLnBrk="1" hangingPunct="1"/>
              <a:t>19</a:t>
            </a:fld>
            <a:endParaRPr lang="fr-FR" altLang="fr-FR" sz="1200"/>
          </a:p>
        </p:txBody>
      </p:sp>
    </p:spTree>
    <p:extLst>
      <p:ext uri="{BB962C8B-B14F-4D97-AF65-F5344CB8AC3E}">
        <p14:creationId xmlns:p14="http://schemas.microsoft.com/office/powerpoint/2010/main" val="1897989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ea typeface="ＭＳ Ｐゴシック" pitchFamily="34" charset="-128"/>
              </a:rPr>
              <a:t>En créant des systemes interoperables</a:t>
            </a: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6B2BFF-EF49-44C1-A8C2-4D7E820A0F07}" type="slidenum">
              <a:rPr lang="fr-FR" altLang="fr-FR" sz="1200"/>
              <a:pPr eaLnBrk="1" hangingPunct="1"/>
              <a:t>21</a:t>
            </a:fld>
            <a:endParaRPr lang="fr-FR" altLang="fr-FR" sz="1200"/>
          </a:p>
        </p:txBody>
      </p:sp>
    </p:spTree>
    <p:extLst>
      <p:ext uri="{BB962C8B-B14F-4D97-AF65-F5344CB8AC3E}">
        <p14:creationId xmlns:p14="http://schemas.microsoft.com/office/powerpoint/2010/main" val="1643318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68611" name="Espace réservé des commentaires 2"/>
          <p:cNvSpPr>
            <a:spLocks noGrp="1"/>
          </p:cNvSpPr>
          <p:nvPr>
            <p:ph type="body" idx="1"/>
          </p:nvPr>
        </p:nvSpPr>
        <p:spPr bwMode="auto">
          <a:noFill/>
        </p:spPr>
        <p:txBody>
          <a:bodyPr/>
          <a:lstStyle/>
          <a:p>
            <a:pPr eaLnBrk="1" hangingPunct="1">
              <a:spcBef>
                <a:spcPct val="0"/>
              </a:spcBef>
            </a:pPr>
            <a:endParaRPr lang="fr-FR">
              <a:ea typeface="ＭＳ Ｐゴシック" pitchFamily="34" charset="-128"/>
            </a:endParaRPr>
          </a:p>
        </p:txBody>
      </p:sp>
      <p:sp>
        <p:nvSpPr>
          <p:cNvPr id="68612" name="Espace réservé du numéro de diapositive 3"/>
          <p:cNvSpPr>
            <a:spLocks noGrp="1"/>
          </p:cNvSpPr>
          <p:nvPr>
            <p:ph type="sldNum" sz="quarter" idx="5"/>
          </p:nvPr>
        </p:nvSpPr>
        <p:spPr bwMode="auto">
          <a:noFill/>
          <a:ln>
            <a:miter lim="800000"/>
            <a:headEnd/>
            <a:tailEnd/>
          </a:ln>
        </p:spPr>
        <p:txBody>
          <a:bodyPr/>
          <a:lstStyle/>
          <a:p>
            <a:fld id="{596C3F27-D424-4F30-B85D-6B5DD5CB5489}" type="slidenum">
              <a:rPr lang="fr-FR"/>
              <a:pPr/>
              <a:t>24</a:t>
            </a:fld>
            <a:endParaRPr lang="fr-FR"/>
          </a:p>
        </p:txBody>
      </p:sp>
    </p:spTree>
    <p:extLst>
      <p:ext uri="{BB962C8B-B14F-4D97-AF65-F5344CB8AC3E}">
        <p14:creationId xmlns:p14="http://schemas.microsoft.com/office/powerpoint/2010/main" val="320535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5" name="Espace réservé des commentaires 2"/>
          <p:cNvSpPr>
            <a:spLocks noGrp="1"/>
          </p:cNvSpPr>
          <p:nvPr>
            <p:ph type="body" idx="1"/>
          </p:nvPr>
        </p:nvSpPr>
        <p:spPr bwMode="auto">
          <a:noFill/>
        </p:spPr>
        <p:txBody>
          <a:bodyPr/>
          <a:lstStyle/>
          <a:p>
            <a:pPr eaLnBrk="1" hangingPunct="1">
              <a:spcBef>
                <a:spcPct val="0"/>
              </a:spcBef>
            </a:pPr>
            <a:r>
              <a:rPr lang="fr-FR">
                <a:ea typeface="ＭＳ Ｐゴシック" pitchFamily="34" charset="-128"/>
              </a:rPr>
              <a:t>En créant des systemes interoperables</a:t>
            </a:r>
          </a:p>
        </p:txBody>
      </p:sp>
      <p:sp>
        <p:nvSpPr>
          <p:cNvPr id="18436" name="Espace réservé du numéro de diapositive 3"/>
          <p:cNvSpPr>
            <a:spLocks noGrp="1"/>
          </p:cNvSpPr>
          <p:nvPr>
            <p:ph type="sldNum" sz="quarter" idx="5"/>
          </p:nvPr>
        </p:nvSpPr>
        <p:spPr bwMode="auto">
          <a:noFill/>
          <a:ln>
            <a:miter lim="800000"/>
            <a:headEnd/>
            <a:tailEnd/>
          </a:ln>
        </p:spPr>
        <p:txBody>
          <a:bodyPr/>
          <a:lstStyle/>
          <a:p>
            <a:fld id="{9DC3A04A-064A-4387-A878-6A981ABF957B}" type="slidenum">
              <a:rPr lang="fr-FR"/>
              <a:pPr/>
              <a:t>3</a:t>
            </a:fld>
            <a:endParaRPr lang="fr-FR"/>
          </a:p>
        </p:txBody>
      </p:sp>
    </p:spTree>
    <p:extLst>
      <p:ext uri="{BB962C8B-B14F-4D97-AF65-F5344CB8AC3E}">
        <p14:creationId xmlns:p14="http://schemas.microsoft.com/office/powerpoint/2010/main" val="102758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fr-FR" altLang="fr-FR">
                <a:ea typeface="ＭＳ Ｐゴシック" pitchFamily="34" charset="-128"/>
              </a:rPr>
              <a:t>En créant des systemes interoperables</a:t>
            </a:r>
          </a:p>
        </p:txBody>
      </p:sp>
      <p:sp>
        <p:nvSpPr>
          <p:cNvPr id="35843"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6B2BFF-EF49-44C1-A8C2-4D7E820A0F07}" type="slidenum">
              <a:rPr lang="fr-FR" altLang="fr-FR" sz="1200"/>
              <a:pPr eaLnBrk="1" hangingPunct="1"/>
              <a:t>4</a:t>
            </a:fld>
            <a:endParaRPr lang="fr-FR" altLang="fr-FR" sz="1200"/>
          </a:p>
        </p:txBody>
      </p:sp>
    </p:spTree>
    <p:extLst>
      <p:ext uri="{BB962C8B-B14F-4D97-AF65-F5344CB8AC3E}">
        <p14:creationId xmlns:p14="http://schemas.microsoft.com/office/powerpoint/2010/main" val="247841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itchFamily="34" charset="-128"/>
            </a:endParaRPr>
          </a:p>
        </p:txBody>
      </p:sp>
      <p:sp>
        <p:nvSpPr>
          <p:cNvPr id="6758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9F254B68-CA70-45A3-92D1-8CF505904FD2}" type="slidenum">
              <a:rPr lang="fr-FR" altLang="fr-FR">
                <a:latin typeface="Arial" charset="0"/>
              </a:rPr>
              <a:pPr eaLnBrk="1" hangingPunct="1">
                <a:spcBef>
                  <a:spcPct val="0"/>
                </a:spcBef>
              </a:pPr>
              <a:t>5</a:t>
            </a:fld>
            <a:endParaRPr lang="fr-FR" altLang="fr-FR">
              <a:latin typeface="Arial" charset="0"/>
            </a:endParaRPr>
          </a:p>
        </p:txBody>
      </p:sp>
    </p:spTree>
    <p:extLst>
      <p:ext uri="{BB962C8B-B14F-4D97-AF65-F5344CB8AC3E}">
        <p14:creationId xmlns:p14="http://schemas.microsoft.com/office/powerpoint/2010/main" val="1899743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fr-FR">
                <a:ea typeface="ＭＳ Ｐゴシック" pitchFamily="34" charset="-128"/>
              </a:rPr>
              <a:t>Many DQ resources are collected together in a Biodiversity Data Quality Hub, set up at the Spanish node on behalf of other nodes. It is compatible with the Open Resource Center of the GBIF Secretariat and includes tools and materials, trainings as well as links to other DQ resources elsewhere. </a:t>
            </a:r>
          </a:p>
          <a:p>
            <a:pPr eaLnBrk="1" hangingPunct="1">
              <a:spcBef>
                <a:spcPct val="0"/>
              </a:spcBef>
            </a:pPr>
            <a:endParaRPr lang="fr-FR" altLang="fr-FR">
              <a:ea typeface="ＭＳ Ｐゴシック" pitchFamily="34" charset="-128"/>
            </a:endParaRPr>
          </a:p>
        </p:txBody>
      </p:sp>
      <p:sp>
        <p:nvSpPr>
          <p:cNvPr id="87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7DF4A80F-FA31-4A11-AFC2-A01C43E267F3}" type="slidenum">
              <a:rPr lang="fr-FR" altLang="fr-FR">
                <a:latin typeface="Arial" charset="0"/>
              </a:rPr>
              <a:pPr eaLnBrk="1" hangingPunct="1">
                <a:spcBef>
                  <a:spcPct val="0"/>
                </a:spcBef>
              </a:pPr>
              <a:t>6</a:t>
            </a:fld>
            <a:endParaRPr lang="fr-FR" altLang="fr-FR">
              <a:latin typeface="Arial" charset="0"/>
            </a:endParaRPr>
          </a:p>
        </p:txBody>
      </p:sp>
    </p:spTree>
    <p:extLst>
      <p:ext uri="{BB962C8B-B14F-4D97-AF65-F5344CB8AC3E}">
        <p14:creationId xmlns:p14="http://schemas.microsoft.com/office/powerpoint/2010/main" val="76198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fr-FR" altLang="fr-FR">
              <a:ea typeface="ＭＳ Ｐゴシック" pitchFamily="34" charset="-128"/>
            </a:endParaRPr>
          </a:p>
        </p:txBody>
      </p:sp>
      <p:sp>
        <p:nvSpPr>
          <p:cNvPr id="6656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3000" indent="-228600" eaLnBrk="0" hangingPunct="0">
              <a:spcBef>
                <a:spcPct val="30000"/>
              </a:spcBef>
              <a:defRPr sz="1200">
                <a:solidFill>
                  <a:schemeClr val="tx1"/>
                </a:solidFill>
                <a:latin typeface="Calibri" pitchFamily="34" charset="0"/>
                <a:ea typeface="ＭＳ Ｐゴシック" pitchFamily="34" charset="-128"/>
              </a:defRPr>
            </a:lvl3pPr>
            <a:lvl4pPr marL="1600200" indent="-228600" eaLnBrk="0" hangingPunct="0">
              <a:spcBef>
                <a:spcPct val="30000"/>
              </a:spcBef>
              <a:defRPr sz="1200">
                <a:solidFill>
                  <a:schemeClr val="tx1"/>
                </a:solidFill>
                <a:latin typeface="Calibri" pitchFamily="34" charset="0"/>
                <a:ea typeface="ＭＳ Ｐゴシック" pitchFamily="34" charset="-128"/>
              </a:defRPr>
            </a:lvl4pPr>
            <a:lvl5pPr marL="2057400" indent="-228600" eaLnBrk="0" hangingPunct="0">
              <a:spcBef>
                <a:spcPct val="30000"/>
              </a:spcBef>
              <a:defRPr sz="1200">
                <a:solidFill>
                  <a:schemeClr val="tx1"/>
                </a:solidFill>
                <a:latin typeface="Calibri" pitchFamily="34" charset="0"/>
                <a:ea typeface="ＭＳ Ｐゴシック" pitchFamily="34"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0562E1A8-F6E4-4282-8A4E-22F2DB8398B3}" type="slidenum">
              <a:rPr lang="fr-FR" altLang="fr-FR">
                <a:latin typeface="Arial" charset="0"/>
              </a:rPr>
              <a:pPr eaLnBrk="1" hangingPunct="1">
                <a:spcBef>
                  <a:spcPct val="0"/>
                </a:spcBef>
              </a:pPr>
              <a:t>9</a:t>
            </a:fld>
            <a:endParaRPr lang="fr-FR" altLang="fr-FR">
              <a:latin typeface="Arial" charset="0"/>
            </a:endParaRPr>
          </a:p>
        </p:txBody>
      </p:sp>
    </p:spTree>
    <p:extLst>
      <p:ext uri="{BB962C8B-B14F-4D97-AF65-F5344CB8AC3E}">
        <p14:creationId xmlns:p14="http://schemas.microsoft.com/office/powerpoint/2010/main" val="207601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5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tLang="fr-FR">
              <a:ea typeface="ＭＳ Ｐゴシック" charset="-128"/>
            </a:endParaRPr>
          </a:p>
        </p:txBody>
      </p:sp>
      <p:sp>
        <p:nvSpPr>
          <p:cNvPr id="757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5E1F2041-72C2-CF46-8BAA-2311136520D9}" type="slidenum">
              <a:rPr lang="fr-FR" altLang="fr-FR">
                <a:latin typeface="Arial" charset="0"/>
              </a:rPr>
              <a:pPr eaLnBrk="1" hangingPunct="1">
                <a:spcBef>
                  <a:spcPct val="0"/>
                </a:spcBef>
              </a:pPr>
              <a:t>10</a:t>
            </a:fld>
            <a:endParaRPr lang="fr-FR" altLang="fr-FR">
              <a:latin typeface="Arial" charset="0"/>
            </a:endParaRPr>
          </a:p>
        </p:txBody>
      </p:sp>
    </p:spTree>
    <p:extLst>
      <p:ext uri="{BB962C8B-B14F-4D97-AF65-F5344CB8AC3E}">
        <p14:creationId xmlns:p14="http://schemas.microsoft.com/office/powerpoint/2010/main" val="9527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fr-FR" altLang="fr-FR">
              <a:ea typeface="ＭＳ Ｐゴシック" charset="-128"/>
            </a:endParaRPr>
          </a:p>
        </p:txBody>
      </p:sp>
      <p:sp>
        <p:nvSpPr>
          <p:cNvPr id="63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605DD610-48CC-054E-8404-E9339F7EBF13}" type="slidenum">
              <a:rPr lang="fr-FR" altLang="fr-FR">
                <a:latin typeface="Arial" charset="0"/>
              </a:rPr>
              <a:pPr eaLnBrk="1" hangingPunct="1">
                <a:spcBef>
                  <a:spcPct val="0"/>
                </a:spcBef>
              </a:pPr>
              <a:t>11</a:t>
            </a:fld>
            <a:endParaRPr lang="fr-FR" altLang="fr-FR">
              <a:latin typeface="Arial" charset="0"/>
            </a:endParaRPr>
          </a:p>
        </p:txBody>
      </p:sp>
    </p:spTree>
    <p:extLst>
      <p:ext uri="{BB962C8B-B14F-4D97-AF65-F5344CB8AC3E}">
        <p14:creationId xmlns:p14="http://schemas.microsoft.com/office/powerpoint/2010/main" val="166173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8"/>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C00FD539-8D08-1C4C-B145-2A78953F7AEF}" type="slidenum">
              <a:rPr lang="en-US" altLang="fr-FR">
                <a:latin typeface="Arial" charset="0"/>
              </a:rPr>
              <a:pPr eaLnBrk="1" hangingPunct="1">
                <a:spcBef>
                  <a:spcPct val="0"/>
                </a:spcBef>
              </a:pPr>
              <a:t>12</a:t>
            </a:fld>
            <a:endParaRPr lang="en-US" altLang="fr-FR">
              <a:latin typeface="Arial" charset="0"/>
            </a:endParaRPr>
          </a:p>
        </p:txBody>
      </p:sp>
      <p:sp>
        <p:nvSpPr>
          <p:cNvPr id="69635" name="Text Box 1"/>
          <p:cNvSpPr txBox="1">
            <a:spLocks noChangeArrowheads="1"/>
          </p:cNvSpPr>
          <p:nvPr/>
        </p:nvSpPr>
        <p:spPr bwMode="auto">
          <a:xfrm>
            <a:off x="3884613" y="8685213"/>
            <a:ext cx="2970212"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1pPr>
            <a:lvl2pPr marL="742950" indent="-28575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2pPr>
            <a:lvl3pPr marL="11430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3pPr>
            <a:lvl4pPr marL="16002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4pPr>
            <a:lvl5pPr marL="2057400" indent="-228600"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tx1"/>
                </a:solidFill>
                <a:latin typeface="Calibri" charset="0"/>
                <a:ea typeface="ＭＳ Ｐゴシック" charset="-128"/>
              </a:defRPr>
            </a:lvl9pPr>
          </a:lstStyle>
          <a:p>
            <a:pPr algn="r" eaLnBrk="1" hangingPunct="1">
              <a:spcBef>
                <a:spcPct val="0"/>
              </a:spcBef>
            </a:pPr>
            <a:fld id="{229C398E-442D-4149-AF5C-6EF84D4AEE85}" type="slidenum">
              <a:rPr lang="en-US" altLang="fr-FR">
                <a:solidFill>
                  <a:srgbClr val="000000"/>
                </a:solidFill>
                <a:latin typeface="Arial" charset="0"/>
              </a:rPr>
              <a:pPr algn="r" eaLnBrk="1" hangingPunct="1">
                <a:spcBef>
                  <a:spcPct val="0"/>
                </a:spcBef>
              </a:pPr>
              <a:t>12</a:t>
            </a:fld>
            <a:endParaRPr lang="en-US" altLang="fr-FR">
              <a:solidFill>
                <a:srgbClr val="000000"/>
              </a:solidFill>
              <a:latin typeface="Arial" charset="0"/>
            </a:endParaRPr>
          </a:p>
        </p:txBody>
      </p:sp>
      <p:sp>
        <p:nvSpPr>
          <p:cNvPr id="6963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963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none" anchor="ctr"/>
          <a:lstStyle/>
          <a:p>
            <a:endParaRPr lang="fr-FR" altLang="fr-FR">
              <a:latin typeface="Times New Roman" charset="0"/>
              <a:ea typeface="ＭＳ Ｐゴシック" charset="-128"/>
            </a:endParaRPr>
          </a:p>
        </p:txBody>
      </p:sp>
    </p:spTree>
    <p:extLst>
      <p:ext uri="{BB962C8B-B14F-4D97-AF65-F5344CB8AC3E}">
        <p14:creationId xmlns:p14="http://schemas.microsoft.com/office/powerpoint/2010/main" val="1833940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1" descr="InternationalYearofForests2011_Logo_English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45475" y="5740400"/>
            <a:ext cx="804863" cy="98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p:cNvSpPr>
            <a:spLocks noGrp="1"/>
          </p:cNvSpPr>
          <p:nvPr>
            <p:ph type="dt" sz="half" idx="10"/>
          </p:nvPr>
        </p:nvSpPr>
        <p:spPr/>
        <p:txBody>
          <a:bodyPr/>
          <a:lstStyle>
            <a:lvl1pPr>
              <a:defRPr smtClean="0"/>
            </a:lvl1pPr>
          </a:lstStyle>
          <a:p>
            <a:pPr>
              <a:defRPr/>
            </a:pPr>
            <a:fld id="{18F4FB35-47FE-4C13-837C-2B582625EB60}" type="datetime1">
              <a:rPr lang="en-US" altLang="fr-FR"/>
              <a:pPr>
                <a:defRPr/>
              </a:pPr>
              <a:t>11/8/2016</a:t>
            </a:fld>
            <a:endParaRPr lang="en-US" altLang="fr-F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243DD8A7-7318-4D47-8B25-01FC951A7907}" type="slidenum">
              <a:rPr lang="en-US" altLang="fr-FR"/>
              <a:pPr>
                <a:defRPr/>
              </a:pPr>
              <a:t>‹N°›</a:t>
            </a:fld>
            <a:endParaRPr lang="en-US" altLang="fr-FR"/>
          </a:p>
        </p:txBody>
      </p:sp>
    </p:spTree>
    <p:extLst>
      <p:ext uri="{BB962C8B-B14F-4D97-AF65-F5344CB8AC3E}">
        <p14:creationId xmlns:p14="http://schemas.microsoft.com/office/powerpoint/2010/main" val="149703286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D995FFF-A580-4AD7-9375-53F970F861A4}" type="datetime1">
              <a:rPr lang="en-US" altLang="fr-FR"/>
              <a:pPr>
                <a:defRPr/>
              </a:pPr>
              <a:t>11/8/2016</a:t>
            </a:fld>
            <a:endParaRPr lang="en-US" altLang="fr-F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7C5D95-0EC4-46C6-98BA-132B00F8BA88}" type="slidenum">
              <a:rPr lang="en-US" altLang="fr-FR"/>
              <a:pPr>
                <a:defRPr/>
              </a:pPr>
              <a:t>‹N°›</a:t>
            </a:fld>
            <a:endParaRPr lang="en-US" altLang="fr-FR"/>
          </a:p>
        </p:txBody>
      </p:sp>
    </p:spTree>
    <p:extLst>
      <p:ext uri="{BB962C8B-B14F-4D97-AF65-F5344CB8AC3E}">
        <p14:creationId xmlns:p14="http://schemas.microsoft.com/office/powerpoint/2010/main" val="173910657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FBE26E-EA5C-4CE8-A68C-64B6CF7A1A37}" type="datetime1">
              <a:rPr lang="en-US" altLang="fr-FR"/>
              <a:pPr>
                <a:defRPr/>
              </a:pPr>
              <a:t>11/8/2016</a:t>
            </a:fld>
            <a:endParaRPr lang="en-US" altLang="fr-F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9ABCBB-B4CD-4401-95EE-374BF46279DB}" type="slidenum">
              <a:rPr lang="en-US" altLang="fr-FR"/>
              <a:pPr>
                <a:defRPr/>
              </a:pPr>
              <a:t>‹N°›</a:t>
            </a:fld>
            <a:endParaRPr lang="en-US" altLang="fr-FR"/>
          </a:p>
        </p:txBody>
      </p:sp>
    </p:spTree>
    <p:extLst>
      <p:ext uri="{BB962C8B-B14F-4D97-AF65-F5344CB8AC3E}">
        <p14:creationId xmlns:p14="http://schemas.microsoft.com/office/powerpoint/2010/main" val="2863564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C720A7-7D03-4303-B590-8EE658319057}" type="datetime1">
              <a:rPr lang="en-US" altLang="fr-FR"/>
              <a:pPr>
                <a:defRPr/>
              </a:pPr>
              <a:t>11/8/2016</a:t>
            </a:fld>
            <a:endParaRPr lang="en-US" altLang="fr-F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449000-BF12-476C-968E-AE1A22D7216C}" type="slidenum">
              <a:rPr lang="en-US" altLang="fr-FR"/>
              <a:pPr>
                <a:defRPr/>
              </a:pPr>
              <a:t>‹N°›</a:t>
            </a:fld>
            <a:endParaRPr lang="en-US" altLang="fr-FR"/>
          </a:p>
        </p:txBody>
      </p:sp>
    </p:spTree>
    <p:extLst>
      <p:ext uri="{BB962C8B-B14F-4D97-AF65-F5344CB8AC3E}">
        <p14:creationId xmlns:p14="http://schemas.microsoft.com/office/powerpoint/2010/main" val="3759074765"/>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68F668B-B79A-4BB0-A264-F625EC61CF7A}" type="datetime1">
              <a:rPr lang="en-US" altLang="fr-FR"/>
              <a:pPr>
                <a:defRPr/>
              </a:pPr>
              <a:t>11/8/2016</a:t>
            </a:fld>
            <a:endParaRPr lang="en-US" altLang="fr-F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B21D5C-E2B4-4774-8BFD-7821B18416BF}" type="slidenum">
              <a:rPr lang="en-US" altLang="fr-FR"/>
              <a:pPr>
                <a:defRPr/>
              </a:pPr>
              <a:t>‹N°›</a:t>
            </a:fld>
            <a:endParaRPr lang="en-US" altLang="fr-FR"/>
          </a:p>
        </p:txBody>
      </p:sp>
    </p:spTree>
    <p:extLst>
      <p:ext uri="{BB962C8B-B14F-4D97-AF65-F5344CB8AC3E}">
        <p14:creationId xmlns:p14="http://schemas.microsoft.com/office/powerpoint/2010/main" val="291118563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D1AE5BB-7F6C-4C3B-8C32-E76FCC1C5E3E}" type="datetime1">
              <a:rPr lang="en-US" altLang="fr-FR"/>
              <a:pPr>
                <a:defRPr/>
              </a:pPr>
              <a:t>11/8/2016</a:t>
            </a:fld>
            <a:endParaRPr lang="en-US" altLang="fr-F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B0CC14-05E6-4728-BF6F-C91DE1C84C42}" type="slidenum">
              <a:rPr lang="en-US" altLang="fr-FR"/>
              <a:pPr>
                <a:defRPr/>
              </a:pPr>
              <a:t>‹N°›</a:t>
            </a:fld>
            <a:endParaRPr lang="en-US" altLang="fr-FR"/>
          </a:p>
        </p:txBody>
      </p:sp>
    </p:spTree>
    <p:extLst>
      <p:ext uri="{BB962C8B-B14F-4D97-AF65-F5344CB8AC3E}">
        <p14:creationId xmlns:p14="http://schemas.microsoft.com/office/powerpoint/2010/main" val="426564371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88DA19D-0D2A-4BBB-A8F9-6E37285B3B41}" type="datetime1">
              <a:rPr lang="en-US" altLang="fr-FR"/>
              <a:pPr>
                <a:defRPr/>
              </a:pPr>
              <a:t>11/8/2016</a:t>
            </a:fld>
            <a:endParaRPr lang="en-US" altLang="fr-F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BD59512-3E3D-4501-97D7-0C656E51AD19}" type="slidenum">
              <a:rPr lang="en-US" altLang="fr-FR"/>
              <a:pPr>
                <a:defRPr/>
              </a:pPr>
              <a:t>‹N°›</a:t>
            </a:fld>
            <a:endParaRPr lang="en-US" altLang="fr-FR"/>
          </a:p>
        </p:txBody>
      </p:sp>
    </p:spTree>
    <p:extLst>
      <p:ext uri="{BB962C8B-B14F-4D97-AF65-F5344CB8AC3E}">
        <p14:creationId xmlns:p14="http://schemas.microsoft.com/office/powerpoint/2010/main" val="227374181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56B1F00-EC72-42F6-B882-55E6FADD80C2}" type="datetime1">
              <a:rPr lang="en-US" altLang="fr-FR"/>
              <a:pPr>
                <a:defRPr/>
              </a:pPr>
              <a:t>11/8/2016</a:t>
            </a:fld>
            <a:endParaRPr lang="en-US" altLang="fr-F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DE84A98-7E69-4A79-9EA2-363BBCDD2FF4}" type="slidenum">
              <a:rPr lang="en-US" altLang="fr-FR"/>
              <a:pPr>
                <a:defRPr/>
              </a:pPr>
              <a:t>‹N°›</a:t>
            </a:fld>
            <a:endParaRPr lang="en-US" altLang="fr-FR"/>
          </a:p>
        </p:txBody>
      </p:sp>
    </p:spTree>
    <p:extLst>
      <p:ext uri="{BB962C8B-B14F-4D97-AF65-F5344CB8AC3E}">
        <p14:creationId xmlns:p14="http://schemas.microsoft.com/office/powerpoint/2010/main" val="19794703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9E037A8-BD42-405F-BF5F-D15CD7AB9558}" type="datetime1">
              <a:rPr lang="en-US" altLang="fr-FR"/>
              <a:pPr>
                <a:defRPr/>
              </a:pPr>
              <a:t>11/8/2016</a:t>
            </a:fld>
            <a:endParaRPr lang="en-US" altLang="fr-F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54A2BB5-B1D3-4DAB-A281-BB24BDCBA886}" type="slidenum">
              <a:rPr lang="en-US" altLang="fr-FR"/>
              <a:pPr>
                <a:defRPr/>
              </a:pPr>
              <a:t>‹N°›</a:t>
            </a:fld>
            <a:endParaRPr lang="en-US" altLang="fr-FR"/>
          </a:p>
        </p:txBody>
      </p:sp>
    </p:spTree>
    <p:extLst>
      <p:ext uri="{BB962C8B-B14F-4D97-AF65-F5344CB8AC3E}">
        <p14:creationId xmlns:p14="http://schemas.microsoft.com/office/powerpoint/2010/main" val="296778300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05628F2-5CBD-4568-82BB-E0F27DC79512}" type="datetime1">
              <a:rPr lang="en-US" altLang="fr-FR"/>
              <a:pPr>
                <a:defRPr/>
              </a:pPr>
              <a:t>11/8/2016</a:t>
            </a:fld>
            <a:endParaRPr lang="en-US" altLang="fr-F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5F6F7BE-1120-4FF7-AF4F-D9341E22AFE1}" type="slidenum">
              <a:rPr lang="en-US" altLang="fr-FR"/>
              <a:pPr>
                <a:defRPr/>
              </a:pPr>
              <a:t>‹N°›</a:t>
            </a:fld>
            <a:endParaRPr lang="en-US" altLang="fr-FR"/>
          </a:p>
        </p:txBody>
      </p:sp>
    </p:spTree>
    <p:extLst>
      <p:ext uri="{BB962C8B-B14F-4D97-AF65-F5344CB8AC3E}">
        <p14:creationId xmlns:p14="http://schemas.microsoft.com/office/powerpoint/2010/main" val="1469770138"/>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340D6B1-44AD-4B9A-B408-DB34BF8845BA}" type="datetime1">
              <a:rPr lang="en-US" altLang="fr-FR"/>
              <a:pPr>
                <a:defRPr/>
              </a:pPr>
              <a:t>11/8/2016</a:t>
            </a:fld>
            <a:endParaRPr lang="en-US" altLang="fr-F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EB4293-5478-47BB-8CAF-779D8E9843B6}" type="slidenum">
              <a:rPr lang="en-US" altLang="fr-FR"/>
              <a:pPr>
                <a:defRPr/>
              </a:pPr>
              <a:t>‹N°›</a:t>
            </a:fld>
            <a:endParaRPr lang="en-US" altLang="fr-FR"/>
          </a:p>
        </p:txBody>
      </p:sp>
    </p:spTree>
    <p:extLst>
      <p:ext uri="{BB962C8B-B14F-4D97-AF65-F5344CB8AC3E}">
        <p14:creationId xmlns:p14="http://schemas.microsoft.com/office/powerpoint/2010/main" val="249639551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r-FR"/>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r-FR"/>
              <a:t>Click to edit Master text styles</a:t>
            </a:r>
          </a:p>
          <a:p>
            <a:pPr lvl="1"/>
            <a:r>
              <a:rPr lang="en-US" altLang="fr-FR"/>
              <a:t>Second level</a:t>
            </a:r>
          </a:p>
          <a:p>
            <a:pPr lvl="2"/>
            <a:r>
              <a:rPr lang="en-US" altLang="fr-FR"/>
              <a:t>Third level</a:t>
            </a:r>
          </a:p>
          <a:p>
            <a:pPr lvl="3"/>
            <a:r>
              <a:rPr lang="en-US" altLang="fr-FR"/>
              <a:t>Fourth level</a:t>
            </a:r>
          </a:p>
          <a:p>
            <a:pPr lvl="4"/>
            <a:r>
              <a:rPr lang="en-US" altLang="fr-FR"/>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FADD9077-C123-4401-BC5D-6FFEFDF93B9D}" type="datetime1">
              <a:rPr lang="en-US" altLang="fr-FR"/>
              <a:pPr>
                <a:defRPr/>
              </a:pPr>
              <a:t>11/8/2016</a:t>
            </a:fld>
            <a:endParaRPr lang="en-US" alt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840CFBFF-6E95-4911-84B4-8D93B3B5921E}" type="slidenum">
              <a:rPr lang="en-US" altLang="fr-FR"/>
              <a:pPr>
                <a:defRPr/>
              </a:pPr>
              <a:t>‹N°›</a:t>
            </a:fld>
            <a:endParaRPr lang="en-US" altLang="fr-FR"/>
          </a:p>
        </p:txBody>
      </p:sp>
      <p:pic>
        <p:nvPicPr>
          <p:cNvPr id="1031" name="Picture 8" descr="D212360D-B22E-41CD-A29D-87F67439EE0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41" r:id="rId1"/>
    <p:sldLayoutId id="2147484331" r:id="rId2"/>
    <p:sldLayoutId id="2147484332" r:id="rId3"/>
    <p:sldLayoutId id="2147484333" r:id="rId4"/>
    <p:sldLayoutId id="2147484334" r:id="rId5"/>
    <p:sldLayoutId id="2147484335" r:id="rId6"/>
    <p:sldLayoutId id="2147484336" r:id="rId7"/>
    <p:sldLayoutId id="2147484337" r:id="rId8"/>
    <p:sldLayoutId id="2147484338" r:id="rId9"/>
    <p:sldLayoutId id="2147484339" r:id="rId10"/>
    <p:sldLayoutId id="2147484340" r:id="rId11"/>
  </p:sldLayoutIdLst>
  <p:transition spd="slow"/>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www.gbif.org/resource/80876"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mailto:gbif@gbif.fr"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twitter.com/gbiffrance" TargetMode="External"/><Relationship Id="rId4" Type="http://schemas.openxmlformats.org/officeDocument/2006/relationships/hyperlink" Target="http://www.gbif.f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gbif.es/BDQ.ph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7CD19917-3A0E-4941-85B7-CEE6E51797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1"/>
          <p:cNvSpPr>
            <a:spLocks noGrp="1"/>
          </p:cNvSpPr>
          <p:nvPr>
            <p:ph type="ctrTitle"/>
          </p:nvPr>
        </p:nvSpPr>
        <p:spPr/>
        <p:txBody>
          <a:bodyPr/>
          <a:lstStyle/>
          <a:p>
            <a:pPr eaLnBrk="1" hangingPunct="1"/>
            <a:r>
              <a:rPr lang="fr-FR" altLang="fr-FR" dirty="0">
                <a:ea typeface="ＭＳ Ｐゴシック" pitchFamily="34" charset="-128"/>
              </a:rPr>
              <a:t/>
            </a:r>
            <a:br>
              <a:rPr lang="fr-FR" altLang="fr-FR" dirty="0">
                <a:ea typeface="ＭＳ Ｐゴシック" pitchFamily="34" charset="-128"/>
              </a:rPr>
            </a:br>
            <a:endParaRPr lang="fr-FR" altLang="fr-FR" dirty="0">
              <a:ea typeface="ＭＳ Ｐゴシック" pitchFamily="34" charset="-128"/>
            </a:endParaRPr>
          </a:p>
        </p:txBody>
      </p:sp>
      <p:sp>
        <p:nvSpPr>
          <p:cNvPr id="7172" name="TextBox 3"/>
          <p:cNvSpPr txBox="1">
            <a:spLocks noChangeArrowheads="1"/>
          </p:cNvSpPr>
          <p:nvPr/>
        </p:nvSpPr>
        <p:spPr bwMode="auto">
          <a:xfrm>
            <a:off x="3247230" y="1447800"/>
            <a:ext cx="4753770" cy="129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buNone/>
            </a:pPr>
            <a:r>
              <a:rPr lang="fr-FR" sz="1400" dirty="0">
                <a:solidFill>
                  <a:schemeClr val="bg1"/>
                </a:solidFill>
              </a:rPr>
              <a:t>Formation sur la qualité, la publication et l’utilisation de données sur la </a:t>
            </a:r>
            <a:r>
              <a:rPr lang="fr-FR" sz="1400" dirty="0" smtClean="0">
                <a:solidFill>
                  <a:schemeClr val="bg1"/>
                </a:solidFill>
              </a:rPr>
              <a:t>biodiversité</a:t>
            </a:r>
          </a:p>
          <a:p>
            <a:pPr>
              <a:buNone/>
            </a:pPr>
            <a:endParaRPr lang="fr-FR" sz="1400" dirty="0">
              <a:solidFill>
                <a:schemeClr val="bg1"/>
              </a:solidFill>
            </a:endParaRPr>
          </a:p>
          <a:p>
            <a:pPr>
              <a:buNone/>
            </a:pPr>
            <a:r>
              <a:rPr lang="fr-FR" sz="1400" dirty="0">
                <a:solidFill>
                  <a:schemeClr val="bg1"/>
                </a:solidFill>
              </a:rPr>
              <a:t>Université Gamal Abdel Nasser (UGAN), Conakry</a:t>
            </a:r>
          </a:p>
          <a:p>
            <a:pPr>
              <a:buNone/>
            </a:pPr>
            <a:r>
              <a:rPr lang="fr-FR" sz="1400" dirty="0">
                <a:solidFill>
                  <a:schemeClr val="bg1"/>
                </a:solidFill>
              </a:rPr>
              <a:t>15 – 18 novembre 2016</a:t>
            </a:r>
            <a:endParaRPr lang="fr-FR" sz="1400" dirty="0">
              <a:solidFill>
                <a:schemeClr val="bg1"/>
              </a:solidFill>
            </a:endParaRPr>
          </a:p>
        </p:txBody>
      </p:sp>
      <p:cxnSp>
        <p:nvCxnSpPr>
          <p:cNvPr id="3077" name="Straight Connector 6"/>
          <p:cNvCxnSpPr>
            <a:cxnSpLocks noChangeShapeType="1"/>
          </p:cNvCxnSpPr>
          <p:nvPr/>
        </p:nvCxnSpPr>
        <p:spPr bwMode="auto">
          <a:xfrm flipV="1">
            <a:off x="3505200" y="2819400"/>
            <a:ext cx="4495800" cy="7938"/>
          </a:xfrm>
          <a:prstGeom prst="line">
            <a:avLst/>
          </a:prstGeom>
          <a:noFill/>
          <a:ln w="25400">
            <a:solidFill>
              <a:srgbClr val="86C54E"/>
            </a:solidFill>
            <a:round/>
            <a:headEnd/>
            <a:tailEnd/>
          </a:ln>
          <a:effectLst>
            <a:outerShdw blurRad="63500" dist="20000" dir="5400000" rotWithShape="0">
              <a:srgbClr val="000000">
                <a:alpha val="37999"/>
              </a:srgbClr>
            </a:outerShdw>
          </a:effectLst>
          <a:extLst/>
        </p:spPr>
      </p:cxnSp>
      <p:sp>
        <p:nvSpPr>
          <p:cNvPr id="7174" name="TextBox 7"/>
          <p:cNvSpPr txBox="1">
            <a:spLocks noChangeArrowheads="1"/>
          </p:cNvSpPr>
          <p:nvPr/>
        </p:nvSpPr>
        <p:spPr bwMode="auto">
          <a:xfrm>
            <a:off x="3247230" y="2997835"/>
            <a:ext cx="509270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fr-FR" altLang="fr-FR" sz="2800" b="1" dirty="0">
                <a:solidFill>
                  <a:schemeClr val="bg1"/>
                </a:solidFill>
                <a:latin typeface="+mj-lt"/>
              </a:rPr>
              <a:t>Le réseau GBIF et le point nodal GBIF France</a:t>
            </a:r>
            <a:endParaRPr lang="en-US" altLang="fr-FR" sz="2800" b="1" dirty="0">
              <a:solidFill>
                <a:schemeClr val="bg1"/>
              </a:solidFill>
              <a:latin typeface="+mj-lt"/>
            </a:endParaRPr>
          </a:p>
        </p:txBody>
      </p:sp>
      <p:cxnSp>
        <p:nvCxnSpPr>
          <p:cNvPr id="3079" name="Straight Connector 8"/>
          <p:cNvCxnSpPr>
            <a:cxnSpLocks noChangeShapeType="1"/>
          </p:cNvCxnSpPr>
          <p:nvPr/>
        </p:nvCxnSpPr>
        <p:spPr bwMode="auto">
          <a:xfrm flipV="1">
            <a:off x="3505200" y="4233863"/>
            <a:ext cx="4495800" cy="7937"/>
          </a:xfrm>
          <a:prstGeom prst="line">
            <a:avLst/>
          </a:prstGeom>
          <a:noFill/>
          <a:ln w="25400">
            <a:solidFill>
              <a:srgbClr val="86C54E"/>
            </a:solidFill>
            <a:round/>
            <a:headEnd/>
            <a:tailEnd/>
          </a:ln>
          <a:effectLst>
            <a:outerShdw blurRad="63500" dist="20000" dir="5400000" rotWithShape="0">
              <a:srgbClr val="000000">
                <a:alpha val="37999"/>
              </a:srgbClr>
            </a:outerShdw>
          </a:effectLst>
          <a:extLst/>
        </p:spPr>
      </p:cxnSp>
      <p:sp>
        <p:nvSpPr>
          <p:cNvPr id="7176" name="TextBox 9"/>
          <p:cNvSpPr txBox="1">
            <a:spLocks noChangeArrowheads="1"/>
          </p:cNvSpPr>
          <p:nvPr/>
        </p:nvSpPr>
        <p:spPr bwMode="auto">
          <a:xfrm>
            <a:off x="3268663" y="4667250"/>
            <a:ext cx="5351462"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nl-BE" altLang="fr-FR" sz="2600" dirty="0">
                <a:solidFill>
                  <a:schemeClr val="bg1"/>
                </a:solidFill>
                <a:latin typeface="+mj-lt"/>
              </a:rPr>
              <a:t>gbif@gbif.fr</a:t>
            </a:r>
          </a:p>
          <a:p>
            <a:pPr algn="ctr" eaLnBrk="1" hangingPunct="1">
              <a:spcBef>
                <a:spcPct val="0"/>
              </a:spcBef>
              <a:buFontTx/>
              <a:buNone/>
            </a:pPr>
            <a:endParaRPr lang="nl-BE" altLang="fr-FR" sz="2600" dirty="0">
              <a:solidFill>
                <a:schemeClr val="bg1"/>
              </a:solidFill>
              <a:latin typeface="+mj-lt"/>
            </a:endParaRPr>
          </a:p>
          <a:p>
            <a:pPr algn="ctr" eaLnBrk="1" hangingPunct="1">
              <a:spcBef>
                <a:spcPct val="0"/>
              </a:spcBef>
              <a:buFontTx/>
              <a:buNone/>
            </a:pPr>
            <a:r>
              <a:rPr lang="nl-BE" altLang="fr-FR" sz="2600" dirty="0">
                <a:solidFill>
                  <a:schemeClr val="bg1"/>
                </a:solidFill>
                <a:latin typeface="+mj-lt"/>
              </a:rPr>
              <a:t>www.gbif.org / www.gbif.fr</a:t>
            </a:r>
          </a:p>
          <a:p>
            <a:pPr eaLnBrk="1" hangingPunct="1">
              <a:spcBef>
                <a:spcPct val="0"/>
              </a:spcBef>
              <a:buFontTx/>
              <a:buNone/>
            </a:pPr>
            <a:endParaRPr lang="nl-BE" altLang="fr-FR" sz="2400" dirty="0">
              <a:solidFill>
                <a:schemeClr val="bg1"/>
              </a:solidFill>
              <a:latin typeface="Trebuchet MS" pitchFamily="34" charset="0"/>
            </a:endParaRPr>
          </a:p>
        </p:txBody>
      </p:sp>
      <p:pic>
        <p:nvPicPr>
          <p:cNvPr id="7177" name="Image 9" descr="logo_def.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150" y="38100"/>
            <a:ext cx="12112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38" y="739775"/>
            <a:ext cx="5216525" cy="600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6628" name="Image 5" descr="homepage_port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9788" y="5802313"/>
            <a:ext cx="1784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0" y="76200"/>
            <a:ext cx="71866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a:solidFill>
                  <a:schemeClr val="accent1">
                    <a:lumMod val="50000"/>
                  </a:schemeClr>
                </a:solidFill>
              </a:rPr>
              <a:t>Processus de publication des données</a:t>
            </a:r>
          </a:p>
        </p:txBody>
      </p:sp>
      <p:pic>
        <p:nvPicPr>
          <p:cNvPr id="7" name="Image 9" descr="logo_def.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861137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20" name="AutoShape 2"/>
          <p:cNvCxnSpPr>
            <a:cxnSpLocks noChangeShapeType="1"/>
            <a:stCxn id="9231" idx="2"/>
          </p:cNvCxnSpPr>
          <p:nvPr/>
        </p:nvCxnSpPr>
        <p:spPr bwMode="auto">
          <a:xfrm rot="16200000" flipH="1">
            <a:off x="3407569" y="2569369"/>
            <a:ext cx="1350962" cy="1282700"/>
          </a:xfrm>
          <a:prstGeom prst="bentConnector3">
            <a:avLst>
              <a:gd name="adj1" fmla="val 50000"/>
            </a:avLst>
          </a:prstGeom>
          <a:noFill/>
          <a:ln w="25560">
            <a:solidFill>
              <a:srgbClr val="4F81BD"/>
            </a:solidFill>
            <a:miter lim="800000"/>
            <a:headEnd/>
            <a:tailEnd type="triangle" w="med" len="med"/>
          </a:ln>
          <a:effectLst>
            <a:outerShdw blurRad="63500" dist="74769" dir="938535" algn="ctr" rotWithShape="0">
              <a:srgbClr val="000000">
                <a:alpha val="38033"/>
              </a:srgbClr>
            </a:outerShdw>
          </a:effectLst>
          <a:extLst>
            <a:ext uri="{909E8E84-426E-40DD-AFC4-6F175D3DCCD1}">
              <a14:hiddenFill xmlns:a14="http://schemas.microsoft.com/office/drawing/2010/main">
                <a:noFill/>
              </a14:hiddenFill>
            </a:ext>
          </a:extLst>
        </p:spPr>
      </p:cxnSp>
      <p:grpSp>
        <p:nvGrpSpPr>
          <p:cNvPr id="2" name="Group 3"/>
          <p:cNvGrpSpPr>
            <a:grpSpLocks/>
          </p:cNvGrpSpPr>
          <p:nvPr/>
        </p:nvGrpSpPr>
        <p:grpSpPr bwMode="auto">
          <a:xfrm>
            <a:off x="2395538" y="1108075"/>
            <a:ext cx="4833937" cy="4243388"/>
            <a:chOff x="1509" y="950"/>
            <a:chExt cx="3045" cy="2673"/>
          </a:xfrm>
        </p:grpSpPr>
        <p:pic>
          <p:nvPicPr>
            <p:cNvPr id="92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 y="950"/>
              <a:ext cx="548" cy="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23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9" y="966"/>
              <a:ext cx="41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31" name="Rectangle 6"/>
            <p:cNvSpPr>
              <a:spLocks noChangeArrowheads="1"/>
            </p:cNvSpPr>
            <p:nvPr/>
          </p:nvSpPr>
          <p:spPr bwMode="auto">
            <a:xfrm>
              <a:off x="1509" y="1618"/>
              <a:ext cx="1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9pPr>
            </a:lstStyle>
            <a:p>
              <a:pPr algn="ctr" eaLnBrk="1" hangingPunct="1">
                <a:spcBef>
                  <a:spcPct val="0"/>
                </a:spcBef>
                <a:buFontTx/>
                <a:buNone/>
              </a:pPr>
              <a:r>
                <a:rPr lang="en-US" altLang="fr-FR" sz="1800">
                  <a:solidFill>
                    <a:srgbClr val="000000"/>
                  </a:solidFill>
                  <a:latin typeface="Arial" charset="0"/>
                </a:rPr>
                <a:t>Données primaires</a:t>
              </a:r>
            </a:p>
          </p:txBody>
        </p:sp>
        <p:sp>
          <p:nvSpPr>
            <p:cNvPr id="9232" name="Rectangle 7"/>
            <p:cNvSpPr>
              <a:spLocks noChangeArrowheads="1"/>
            </p:cNvSpPr>
            <p:nvPr/>
          </p:nvSpPr>
          <p:spPr bwMode="auto">
            <a:xfrm>
              <a:off x="2933" y="1610"/>
              <a:ext cx="162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9pPr>
            </a:lstStyle>
            <a:p>
              <a:pPr algn="ctr" eaLnBrk="1" hangingPunct="1">
                <a:spcBef>
                  <a:spcPct val="0"/>
                </a:spcBef>
                <a:buFontTx/>
                <a:buNone/>
              </a:pPr>
              <a:r>
                <a:rPr lang="en-US" altLang="fr-FR" sz="1800">
                  <a:solidFill>
                    <a:srgbClr val="000000"/>
                  </a:solidFill>
                  <a:latin typeface="Arial" charset="0"/>
                </a:rPr>
                <a:t>Données taxonomiques</a:t>
              </a:r>
            </a:p>
          </p:txBody>
        </p:sp>
        <p:sp>
          <p:nvSpPr>
            <p:cNvPr id="9233" name="Rectangle 8"/>
            <p:cNvSpPr>
              <a:spLocks noChangeArrowheads="1"/>
            </p:cNvSpPr>
            <p:nvPr/>
          </p:nvSpPr>
          <p:spPr bwMode="auto">
            <a:xfrm>
              <a:off x="2650" y="2719"/>
              <a:ext cx="971"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9pPr>
            </a:lstStyle>
            <a:p>
              <a:pPr algn="ctr" eaLnBrk="1" hangingPunct="1">
                <a:spcBef>
                  <a:spcPct val="0"/>
                </a:spcBef>
                <a:buFontTx/>
                <a:buNone/>
              </a:pPr>
              <a:r>
                <a:rPr lang="en-US" altLang="fr-FR" sz="1800" b="1" dirty="0">
                  <a:solidFill>
                    <a:srgbClr val="000000"/>
                  </a:solidFill>
                  <a:latin typeface="Arial" charset="0"/>
                </a:rPr>
                <a:t>Darwin Core</a:t>
              </a:r>
            </a:p>
          </p:txBody>
        </p:sp>
        <p:cxnSp>
          <p:nvCxnSpPr>
            <p:cNvPr id="9234" name="AutoShape 9"/>
            <p:cNvCxnSpPr>
              <a:cxnSpLocks noChangeShapeType="1"/>
            </p:cNvCxnSpPr>
            <p:nvPr/>
          </p:nvCxnSpPr>
          <p:spPr bwMode="auto">
            <a:xfrm rot="5400000">
              <a:off x="3278" y="2004"/>
              <a:ext cx="871" cy="560"/>
            </a:xfrm>
            <a:prstGeom prst="bentConnector3">
              <a:avLst>
                <a:gd name="adj1" fmla="val 50000"/>
              </a:avLst>
            </a:prstGeom>
            <a:noFill/>
            <a:ln w="25560">
              <a:solidFill>
                <a:srgbClr val="4F81BD"/>
              </a:solidFill>
              <a:miter lim="800000"/>
              <a:headEnd/>
              <a:tailEnd type="triangle" w="med" len="med"/>
            </a:ln>
            <a:effectLst>
              <a:outerShdw blurRad="63500" dist="74769" dir="938535" algn="ctr" rotWithShape="0">
                <a:srgbClr val="000000">
                  <a:alpha val="38033"/>
                </a:srgbClr>
              </a:outerShdw>
            </a:effectLst>
            <a:extLst>
              <a:ext uri="{909E8E84-426E-40DD-AFC4-6F175D3DCCD1}">
                <a14:hiddenFill xmlns:a14="http://schemas.microsoft.com/office/drawing/2010/main">
                  <a:noFill/>
                </a14:hiddenFill>
              </a:ext>
            </a:extLst>
          </p:spPr>
        </p:cxnSp>
        <p:sp>
          <p:nvSpPr>
            <p:cNvPr id="9235" name="Rectangle 10"/>
            <p:cNvSpPr>
              <a:spLocks noChangeArrowheads="1"/>
            </p:cNvSpPr>
            <p:nvPr/>
          </p:nvSpPr>
          <p:spPr bwMode="auto">
            <a:xfrm>
              <a:off x="2597" y="2866"/>
              <a:ext cx="1855" cy="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9pPr>
            </a:lstStyle>
            <a:p>
              <a:pPr marL="285750" indent="-285750" eaLnBrk="1" hangingPunct="1">
                <a:spcBef>
                  <a:spcPct val="0"/>
                </a:spcBef>
              </a:pPr>
              <a:r>
                <a:rPr lang="en-US" altLang="fr-FR" sz="1800" i="1" dirty="0" smtClean="0">
                  <a:solidFill>
                    <a:srgbClr val="000000"/>
                  </a:solidFill>
                  <a:latin typeface="Arial" charset="0"/>
                </a:rPr>
                <a:t>180 </a:t>
              </a:r>
              <a:r>
                <a:rPr lang="en-US" altLang="fr-FR" sz="1800" i="1" dirty="0">
                  <a:solidFill>
                    <a:srgbClr val="000000"/>
                  </a:solidFill>
                  <a:latin typeface="Arial" charset="0"/>
                </a:rPr>
                <a:t>concepts</a:t>
              </a:r>
            </a:p>
            <a:p>
              <a:pPr marL="285750" indent="-285750" eaLnBrk="1" hangingPunct="1">
                <a:spcBef>
                  <a:spcPct val="0"/>
                </a:spcBef>
              </a:pPr>
              <a:r>
                <a:rPr lang="en-US" altLang="fr-FR" sz="1800" i="1" dirty="0" err="1" smtClean="0">
                  <a:solidFill>
                    <a:srgbClr val="000000"/>
                  </a:solidFill>
                  <a:latin typeface="Arial" charset="0"/>
                </a:rPr>
                <a:t>Ratifié</a:t>
              </a:r>
              <a:r>
                <a:rPr lang="en-US" altLang="fr-FR" sz="1800" i="1" dirty="0" smtClean="0">
                  <a:solidFill>
                    <a:srgbClr val="000000"/>
                  </a:solidFill>
                  <a:latin typeface="Arial" charset="0"/>
                </a:rPr>
                <a:t> </a:t>
              </a:r>
              <a:r>
                <a:rPr lang="en-US" altLang="fr-FR" sz="1800" i="1" dirty="0">
                  <a:solidFill>
                    <a:srgbClr val="000000"/>
                  </a:solidFill>
                  <a:latin typeface="Arial" charset="0"/>
                </a:rPr>
                <a:t>en 2009 (TDWG)</a:t>
              </a:r>
            </a:p>
            <a:p>
              <a:pPr marL="285750" indent="-285750" eaLnBrk="1" hangingPunct="1">
                <a:spcBef>
                  <a:spcPct val="0"/>
                </a:spcBef>
              </a:pPr>
              <a:r>
                <a:rPr lang="en-US" altLang="fr-FR" sz="1800" i="1" dirty="0" err="1" smtClean="0">
                  <a:solidFill>
                    <a:srgbClr val="000000"/>
                  </a:solidFill>
                  <a:latin typeface="Arial" charset="0"/>
                </a:rPr>
                <a:t>Fichiers</a:t>
              </a:r>
              <a:r>
                <a:rPr lang="en-US" altLang="fr-FR" sz="1800" i="1" dirty="0" smtClean="0">
                  <a:solidFill>
                    <a:srgbClr val="000000"/>
                  </a:solidFill>
                  <a:latin typeface="Arial" charset="0"/>
                </a:rPr>
                <a:t> </a:t>
              </a:r>
              <a:r>
                <a:rPr lang="en-US" altLang="fr-FR" sz="1800" i="1" dirty="0" err="1">
                  <a:solidFill>
                    <a:srgbClr val="000000"/>
                  </a:solidFill>
                  <a:latin typeface="Arial" charset="0"/>
                </a:rPr>
                <a:t>texte</a:t>
              </a:r>
              <a:endParaRPr lang="en-US" altLang="fr-FR" sz="1800" i="1" dirty="0">
                <a:solidFill>
                  <a:srgbClr val="000000"/>
                </a:solidFill>
                <a:latin typeface="Arial" charset="0"/>
              </a:endParaRPr>
            </a:p>
            <a:p>
              <a:pPr marL="285750" indent="-285750" eaLnBrk="1" hangingPunct="1">
                <a:spcBef>
                  <a:spcPct val="0"/>
                </a:spcBef>
              </a:pPr>
              <a:r>
                <a:rPr lang="en-US" altLang="fr-FR" sz="1800" i="1" dirty="0" smtClean="0">
                  <a:solidFill>
                    <a:srgbClr val="000000"/>
                  </a:solidFill>
                  <a:latin typeface="Arial" charset="0"/>
                </a:rPr>
                <a:t>Extensible</a:t>
              </a:r>
              <a:endParaRPr lang="en-US" altLang="fr-FR" sz="1800" i="1" dirty="0">
                <a:solidFill>
                  <a:srgbClr val="000000"/>
                </a:solidFill>
                <a:latin typeface="Arial" charset="0"/>
              </a:endParaRPr>
            </a:p>
          </p:txBody>
        </p:sp>
      </p:grpSp>
      <p:grpSp>
        <p:nvGrpSpPr>
          <p:cNvPr id="9221" name="Group 11"/>
          <p:cNvGrpSpPr>
            <a:grpSpLocks/>
          </p:cNvGrpSpPr>
          <p:nvPr/>
        </p:nvGrpSpPr>
        <p:grpSpPr bwMode="auto">
          <a:xfrm>
            <a:off x="303213" y="1089025"/>
            <a:ext cx="2400298" cy="4986338"/>
            <a:chOff x="183" y="950"/>
            <a:chExt cx="1512" cy="3141"/>
          </a:xfrm>
        </p:grpSpPr>
        <p:pic>
          <p:nvPicPr>
            <p:cNvPr id="922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 y="950"/>
              <a:ext cx="473"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225" name="Rectangle 13"/>
            <p:cNvSpPr>
              <a:spLocks noChangeArrowheads="1"/>
            </p:cNvSpPr>
            <p:nvPr/>
          </p:nvSpPr>
          <p:spPr bwMode="auto">
            <a:xfrm>
              <a:off x="299" y="1622"/>
              <a:ext cx="98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9pPr>
            </a:lstStyle>
            <a:p>
              <a:pPr algn="ctr" eaLnBrk="1" hangingPunct="1">
                <a:spcBef>
                  <a:spcPct val="0"/>
                </a:spcBef>
                <a:buFontTx/>
                <a:buNone/>
              </a:pPr>
              <a:r>
                <a:rPr lang="en-US" altLang="fr-FR" sz="1800">
                  <a:solidFill>
                    <a:srgbClr val="000000"/>
                  </a:solidFill>
                  <a:latin typeface="Arial" charset="0"/>
                </a:rPr>
                <a:t>Métadonnées</a:t>
              </a:r>
            </a:p>
          </p:txBody>
        </p:sp>
        <p:sp>
          <p:nvSpPr>
            <p:cNvPr id="9226" name="Rectangle 14"/>
            <p:cNvSpPr>
              <a:spLocks noChangeArrowheads="1"/>
            </p:cNvSpPr>
            <p:nvPr/>
          </p:nvSpPr>
          <p:spPr bwMode="auto">
            <a:xfrm>
              <a:off x="183" y="2712"/>
              <a:ext cx="1512"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9pPr>
            </a:lstStyle>
            <a:p>
              <a:pPr algn="ctr" eaLnBrk="1" hangingPunct="1">
                <a:spcBef>
                  <a:spcPct val="0"/>
                </a:spcBef>
                <a:buFontTx/>
                <a:buNone/>
              </a:pPr>
              <a:r>
                <a:rPr lang="en-US" altLang="fr-FR" sz="1800" b="1" dirty="0">
                  <a:latin typeface="Arial" charset="0"/>
                  <a:ea typeface="Arial" charset="0"/>
                  <a:cs typeface="Arial" charset="0"/>
                </a:rPr>
                <a:t>Ecological Metadata</a:t>
              </a:r>
            </a:p>
            <a:p>
              <a:pPr algn="ctr" eaLnBrk="1" hangingPunct="1">
                <a:spcBef>
                  <a:spcPct val="0"/>
                </a:spcBef>
                <a:buFontTx/>
                <a:buNone/>
              </a:pPr>
              <a:r>
                <a:rPr lang="en-US" altLang="fr-FR" sz="1800" b="1" dirty="0">
                  <a:latin typeface="Arial" charset="0"/>
                  <a:ea typeface="Arial" charset="0"/>
                  <a:cs typeface="Arial" charset="0"/>
                </a:rPr>
                <a:t>Language (EML)</a:t>
              </a:r>
            </a:p>
          </p:txBody>
        </p:sp>
        <p:cxnSp>
          <p:nvCxnSpPr>
            <p:cNvPr id="9227" name="AutoShape 15"/>
            <p:cNvCxnSpPr>
              <a:cxnSpLocks noChangeShapeType="1"/>
            </p:cNvCxnSpPr>
            <p:nvPr/>
          </p:nvCxnSpPr>
          <p:spPr bwMode="auto">
            <a:xfrm rot="5400000">
              <a:off x="597" y="2234"/>
              <a:ext cx="679" cy="187"/>
            </a:xfrm>
            <a:prstGeom prst="bentConnector3">
              <a:avLst>
                <a:gd name="adj1" fmla="val 50000"/>
              </a:avLst>
            </a:prstGeom>
            <a:noFill/>
            <a:ln w="25560">
              <a:solidFill>
                <a:srgbClr val="4F81BD"/>
              </a:solidFill>
              <a:miter lim="800000"/>
              <a:headEnd/>
              <a:tailEnd type="triangle" w="med" len="med"/>
            </a:ln>
            <a:effectLst>
              <a:outerShdw blurRad="63500" dist="74769" dir="938535" algn="ctr" rotWithShape="0">
                <a:srgbClr val="000000">
                  <a:alpha val="38033"/>
                </a:srgbClr>
              </a:outerShdw>
            </a:effectLst>
            <a:extLst>
              <a:ext uri="{909E8E84-426E-40DD-AFC4-6F175D3DCCD1}">
                <a14:hiddenFill xmlns:a14="http://schemas.microsoft.com/office/drawing/2010/main">
                  <a:noFill/>
                </a14:hiddenFill>
              </a:ext>
            </a:extLst>
          </p:spPr>
        </p:cxnSp>
        <p:sp>
          <p:nvSpPr>
            <p:cNvPr id="9228" name="Rectangle 16"/>
            <p:cNvSpPr>
              <a:spLocks noChangeArrowheads="1"/>
            </p:cNvSpPr>
            <p:nvPr/>
          </p:nvSpPr>
          <p:spPr bwMode="auto">
            <a:xfrm>
              <a:off x="350" y="3159"/>
              <a:ext cx="1159" cy="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9pPr>
            </a:lstStyle>
            <a:p>
              <a:pPr marL="285750" indent="-285750" eaLnBrk="1" hangingPunct="1">
                <a:spcBef>
                  <a:spcPct val="0"/>
                </a:spcBef>
              </a:pPr>
              <a:r>
                <a:rPr lang="en-US" altLang="fr-FR" sz="1800" i="1" dirty="0" smtClean="0">
                  <a:solidFill>
                    <a:srgbClr val="000000"/>
                  </a:solidFill>
                  <a:latin typeface="Arial" charset="0"/>
                </a:rPr>
                <a:t>Description riche des </a:t>
              </a:r>
              <a:r>
                <a:rPr lang="en-US" altLang="fr-FR" sz="1800" i="1" dirty="0" err="1" smtClean="0">
                  <a:solidFill>
                    <a:srgbClr val="000000"/>
                  </a:solidFill>
                  <a:latin typeface="Arial" charset="0"/>
                </a:rPr>
                <a:t>jeux</a:t>
              </a:r>
              <a:r>
                <a:rPr lang="en-US" altLang="fr-FR" sz="1800" i="1" dirty="0" smtClean="0">
                  <a:solidFill>
                    <a:srgbClr val="000000"/>
                  </a:solidFill>
                  <a:latin typeface="Arial" charset="0"/>
                </a:rPr>
                <a:t> de </a:t>
              </a:r>
              <a:r>
                <a:rPr lang="en-US" altLang="fr-FR" sz="1800" i="1" dirty="0" err="1" smtClean="0">
                  <a:solidFill>
                    <a:srgbClr val="000000"/>
                  </a:solidFill>
                  <a:latin typeface="Arial" charset="0"/>
                </a:rPr>
                <a:t>données</a:t>
              </a:r>
              <a:endParaRPr lang="en-US" altLang="fr-FR" sz="1800" i="1" dirty="0">
                <a:solidFill>
                  <a:srgbClr val="000000"/>
                </a:solidFill>
                <a:latin typeface="Arial" charset="0"/>
              </a:endParaRPr>
            </a:p>
            <a:p>
              <a:pPr marL="285750" indent="-285750" eaLnBrk="1" hangingPunct="1">
                <a:spcBef>
                  <a:spcPct val="0"/>
                </a:spcBef>
              </a:pPr>
              <a:r>
                <a:rPr lang="en-US" altLang="fr-FR" sz="1800" i="1" dirty="0" smtClean="0">
                  <a:solidFill>
                    <a:srgbClr val="000000"/>
                  </a:solidFill>
                  <a:latin typeface="Arial" charset="0"/>
                </a:rPr>
                <a:t>GBIF Profile</a:t>
              </a:r>
              <a:endParaRPr lang="en-US" altLang="fr-FR" sz="1800" i="1" dirty="0">
                <a:solidFill>
                  <a:srgbClr val="000000"/>
                </a:solidFill>
                <a:latin typeface="Arial" charset="0"/>
              </a:endParaRPr>
            </a:p>
          </p:txBody>
        </p:sp>
      </p:grpSp>
      <p:sp>
        <p:nvSpPr>
          <p:cNvPr id="9222" name="ZoneTexte 12"/>
          <p:cNvSpPr txBox="1">
            <a:spLocks noChangeArrowheads="1"/>
          </p:cNvSpPr>
          <p:nvPr/>
        </p:nvSpPr>
        <p:spPr bwMode="auto">
          <a:xfrm>
            <a:off x="4171950" y="5414963"/>
            <a:ext cx="320934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fr-FR" altLang="fr-FR" sz="1800" b="1" dirty="0">
                <a:latin typeface="Arial" charset="0"/>
              </a:rPr>
              <a:t>Ou ABCD (TDWG)</a:t>
            </a:r>
          </a:p>
          <a:p>
            <a:pPr marL="285750" indent="-285750" eaLnBrk="1" hangingPunct="1">
              <a:spcBef>
                <a:spcPct val="0"/>
              </a:spcBef>
            </a:pPr>
            <a:r>
              <a:rPr lang="en-US" altLang="fr-FR" sz="1800" i="1" dirty="0" smtClean="0">
                <a:solidFill>
                  <a:srgbClr val="000000"/>
                </a:solidFill>
                <a:latin typeface="Arial" charset="0"/>
              </a:rPr>
              <a:t>&gt;</a:t>
            </a:r>
            <a:r>
              <a:rPr lang="en-US" altLang="fr-FR" sz="1800" i="1" dirty="0">
                <a:solidFill>
                  <a:srgbClr val="000000"/>
                </a:solidFill>
                <a:latin typeface="Arial" charset="0"/>
              </a:rPr>
              <a:t>1200 concepts</a:t>
            </a:r>
          </a:p>
          <a:p>
            <a:pPr marL="285750" indent="-285750" eaLnBrk="1" hangingPunct="1">
              <a:spcBef>
                <a:spcPct val="0"/>
              </a:spcBef>
            </a:pPr>
            <a:r>
              <a:rPr lang="en-US" altLang="fr-FR" sz="1800" i="1" dirty="0" err="1" smtClean="0">
                <a:solidFill>
                  <a:srgbClr val="000000"/>
                </a:solidFill>
                <a:latin typeface="Arial" charset="0"/>
              </a:rPr>
              <a:t>Utilisé</a:t>
            </a:r>
            <a:r>
              <a:rPr lang="en-US" altLang="fr-FR" sz="1800" i="1" dirty="0" smtClean="0">
                <a:solidFill>
                  <a:srgbClr val="000000"/>
                </a:solidFill>
                <a:latin typeface="Arial" charset="0"/>
              </a:rPr>
              <a:t> </a:t>
            </a:r>
            <a:r>
              <a:rPr lang="en-US" altLang="fr-FR" sz="1800" i="1" dirty="0">
                <a:solidFill>
                  <a:srgbClr val="000000"/>
                </a:solidFill>
                <a:latin typeface="Arial" charset="0"/>
              </a:rPr>
              <a:t>par </a:t>
            </a:r>
            <a:r>
              <a:rPr lang="en-US" altLang="fr-FR" sz="1800" i="1" dirty="0" err="1">
                <a:solidFill>
                  <a:srgbClr val="000000"/>
                </a:solidFill>
                <a:latin typeface="Arial" charset="0"/>
              </a:rPr>
              <a:t>Biocase</a:t>
            </a:r>
            <a:r>
              <a:rPr lang="en-US" altLang="fr-FR" sz="1800" i="1" dirty="0">
                <a:solidFill>
                  <a:srgbClr val="000000"/>
                </a:solidFill>
                <a:latin typeface="Arial" charset="0"/>
              </a:rPr>
              <a:t> et Tapir</a:t>
            </a:r>
            <a:endParaRPr lang="fr-FR" altLang="fr-FR" sz="1800" b="1" dirty="0">
              <a:latin typeface="Arial" charset="0"/>
            </a:endParaRPr>
          </a:p>
          <a:p>
            <a:pPr eaLnBrk="1" hangingPunct="1">
              <a:spcBef>
                <a:spcPct val="0"/>
              </a:spcBef>
              <a:buFontTx/>
              <a:buNone/>
            </a:pPr>
            <a:endParaRPr lang="fr-FR" altLang="fr-FR" sz="1800" b="1" dirty="0">
              <a:latin typeface="Arial" charset="0"/>
            </a:endParaRPr>
          </a:p>
        </p:txBody>
      </p:sp>
      <p:sp>
        <p:nvSpPr>
          <p:cNvPr id="20" name="Rectangle 2"/>
          <p:cNvSpPr txBox="1">
            <a:spLocks noChangeArrowheads="1"/>
          </p:cNvSpPr>
          <p:nvPr/>
        </p:nvSpPr>
        <p:spPr bwMode="auto">
          <a:xfrm>
            <a:off x="0" y="76200"/>
            <a:ext cx="71866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a:solidFill>
                  <a:schemeClr val="accent1">
                    <a:lumMod val="50000"/>
                  </a:schemeClr>
                </a:solidFill>
              </a:rPr>
              <a:t>Standards d’échange</a:t>
            </a:r>
          </a:p>
        </p:txBody>
      </p:sp>
      <p:pic>
        <p:nvPicPr>
          <p:cNvPr id="21" name="Image 9" descr="logo_def.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4627426"/>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086100"/>
            <a:ext cx="208915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5364" name="Text Box 3"/>
          <p:cNvSpPr txBox="1">
            <a:spLocks noChangeArrowheads="1"/>
          </p:cNvSpPr>
          <p:nvPr/>
        </p:nvSpPr>
        <p:spPr bwMode="auto">
          <a:xfrm>
            <a:off x="2992438" y="3024188"/>
            <a:ext cx="3571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marL="282575" indent="-282575" eaLnBrk="0" hangingPunct="0">
              <a:spcBef>
                <a:spcPct val="20000"/>
              </a:spcBef>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tabLst>
                <a:tab pos="282575" algn="l"/>
                <a:tab pos="730250" algn="l"/>
                <a:tab pos="1179513" algn="l"/>
                <a:tab pos="1628775" algn="l"/>
                <a:tab pos="2078038" algn="l"/>
                <a:tab pos="2527300" algn="l"/>
                <a:tab pos="2976563" algn="l"/>
                <a:tab pos="3425825" algn="l"/>
                <a:tab pos="3875088" algn="l"/>
                <a:tab pos="4324350" algn="l"/>
                <a:tab pos="4773613" algn="l"/>
                <a:tab pos="5222875" algn="l"/>
                <a:tab pos="5672138" algn="l"/>
                <a:tab pos="6121400" algn="l"/>
                <a:tab pos="6570663" algn="l"/>
                <a:tab pos="7019925" algn="l"/>
                <a:tab pos="7469188" algn="l"/>
                <a:tab pos="7918450" algn="l"/>
                <a:tab pos="8367713" algn="l"/>
                <a:tab pos="8816975" algn="l"/>
                <a:tab pos="9266238" algn="l"/>
              </a:tabLst>
              <a:defRPr sz="2000">
                <a:solidFill>
                  <a:schemeClr val="tx1"/>
                </a:solidFill>
                <a:latin typeface="Calibri" charset="0"/>
                <a:ea typeface="ＭＳ Ｐゴシック" charset="-128"/>
              </a:defRPr>
            </a:lvl9pPr>
          </a:lstStyle>
          <a:p>
            <a:pPr eaLnBrk="1" hangingPunct="1">
              <a:spcBef>
                <a:spcPct val="0"/>
              </a:spcBef>
            </a:pPr>
            <a:r>
              <a:rPr lang="fr-FR" altLang="fr-FR" sz="2000">
                <a:solidFill>
                  <a:srgbClr val="000000"/>
                </a:solidFill>
                <a:latin typeface="Arial" charset="0"/>
              </a:rPr>
              <a:t>Titre et Description</a:t>
            </a:r>
          </a:p>
          <a:p>
            <a:pPr eaLnBrk="1" hangingPunct="1">
              <a:spcBef>
                <a:spcPct val="0"/>
              </a:spcBef>
            </a:pPr>
            <a:r>
              <a:rPr lang="fr-FR" altLang="fr-FR" sz="2000">
                <a:solidFill>
                  <a:srgbClr val="000000"/>
                </a:solidFill>
                <a:latin typeface="Arial" charset="0"/>
              </a:rPr>
              <a:t>Citation et Attribution</a:t>
            </a:r>
          </a:p>
          <a:p>
            <a:pPr eaLnBrk="1" hangingPunct="1">
              <a:spcBef>
                <a:spcPct val="0"/>
              </a:spcBef>
            </a:pPr>
            <a:r>
              <a:rPr lang="fr-FR" altLang="fr-FR" sz="2000">
                <a:solidFill>
                  <a:srgbClr val="000000"/>
                </a:solidFill>
                <a:latin typeface="Arial" charset="0"/>
              </a:rPr>
              <a:t>Contacts et Auteurs</a:t>
            </a:r>
          </a:p>
          <a:p>
            <a:pPr eaLnBrk="1" hangingPunct="1">
              <a:spcBef>
                <a:spcPct val="0"/>
              </a:spcBef>
            </a:pPr>
            <a:r>
              <a:rPr lang="fr-FR" altLang="fr-FR" sz="2000">
                <a:solidFill>
                  <a:srgbClr val="000000"/>
                </a:solidFill>
                <a:latin typeface="Arial" charset="0"/>
              </a:rPr>
              <a:t>Couverture Géographique</a:t>
            </a:r>
          </a:p>
          <a:p>
            <a:pPr eaLnBrk="1" hangingPunct="1">
              <a:spcBef>
                <a:spcPct val="0"/>
              </a:spcBef>
            </a:pPr>
            <a:r>
              <a:rPr lang="fr-FR" altLang="fr-FR" sz="2000">
                <a:solidFill>
                  <a:srgbClr val="000000"/>
                </a:solidFill>
                <a:latin typeface="Arial" charset="0"/>
              </a:rPr>
              <a:t>Méthode d'échantillonnage</a:t>
            </a:r>
          </a:p>
          <a:p>
            <a:pPr eaLnBrk="1" hangingPunct="1">
              <a:spcBef>
                <a:spcPct val="0"/>
              </a:spcBef>
            </a:pPr>
            <a:r>
              <a:rPr lang="fr-FR" altLang="fr-FR" sz="2000">
                <a:solidFill>
                  <a:srgbClr val="000000"/>
                </a:solidFill>
                <a:latin typeface="Arial" charset="0"/>
              </a:rPr>
              <a:t>Bibliographie</a:t>
            </a:r>
          </a:p>
          <a:p>
            <a:pPr eaLnBrk="1" hangingPunct="1">
              <a:spcBef>
                <a:spcPct val="0"/>
              </a:spcBef>
            </a:pPr>
            <a:r>
              <a:rPr lang="fr-FR" altLang="fr-FR" sz="2000">
                <a:solidFill>
                  <a:srgbClr val="000000"/>
                </a:solidFill>
                <a:latin typeface="Arial" charset="0"/>
              </a:rPr>
              <a:t>Et plus...</a:t>
            </a:r>
          </a:p>
        </p:txBody>
      </p:sp>
      <p:sp>
        <p:nvSpPr>
          <p:cNvPr id="15365" name="Rectangle 4"/>
          <p:cNvSpPr>
            <a:spLocks noChangeArrowheads="1"/>
          </p:cNvSpPr>
          <p:nvPr/>
        </p:nvSpPr>
        <p:spPr bwMode="auto">
          <a:xfrm>
            <a:off x="123825" y="1406525"/>
            <a:ext cx="70469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charset="0"/>
                <a:ea typeface="ＭＳ Ｐゴシック" charset="-128"/>
              </a:defRPr>
            </a:lvl9pPr>
          </a:lstStyle>
          <a:p>
            <a:pPr algn="ctr" eaLnBrk="1" hangingPunct="1">
              <a:spcBef>
                <a:spcPct val="0"/>
              </a:spcBef>
              <a:buFontTx/>
              <a:buNone/>
            </a:pPr>
            <a:r>
              <a:rPr lang="fr-FR" altLang="fr-FR" sz="2400">
                <a:solidFill>
                  <a:srgbClr val="000000"/>
                </a:solidFill>
                <a:latin typeface="Arial" charset="0"/>
              </a:rPr>
              <a:t>Décrit les jeux de données </a:t>
            </a:r>
          </a:p>
          <a:p>
            <a:pPr algn="ctr" eaLnBrk="1" hangingPunct="1">
              <a:spcBef>
                <a:spcPct val="0"/>
              </a:spcBef>
              <a:buFontTx/>
              <a:buNone/>
            </a:pPr>
            <a:r>
              <a:rPr lang="fr-FR" altLang="fr-FR" sz="2400">
                <a:solidFill>
                  <a:srgbClr val="000000"/>
                </a:solidFill>
                <a:latin typeface="Arial" charset="0"/>
              </a:rPr>
              <a:t>– même ceux qui ne sont pas publiés</a:t>
            </a:r>
          </a:p>
        </p:txBody>
      </p:sp>
      <p:sp>
        <p:nvSpPr>
          <p:cNvPr id="7" name="Rectangle 2"/>
          <p:cNvSpPr txBox="1">
            <a:spLocks noChangeArrowheads="1"/>
          </p:cNvSpPr>
          <p:nvPr/>
        </p:nvSpPr>
        <p:spPr bwMode="auto">
          <a:xfrm>
            <a:off x="0" y="76200"/>
            <a:ext cx="71866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err="1">
                <a:solidFill>
                  <a:schemeClr val="accent1">
                    <a:lumMod val="50000"/>
                  </a:schemeClr>
                </a:solidFill>
              </a:rPr>
              <a:t>Ecological</a:t>
            </a:r>
            <a:r>
              <a:rPr lang="fr-FR" altLang="fr-FR" b="1" dirty="0">
                <a:solidFill>
                  <a:schemeClr val="accent1">
                    <a:lumMod val="50000"/>
                  </a:schemeClr>
                </a:solidFill>
              </a:rPr>
              <a:t> </a:t>
            </a:r>
            <a:r>
              <a:rPr lang="fr-FR" altLang="fr-FR" b="1" dirty="0" err="1">
                <a:solidFill>
                  <a:schemeClr val="accent1">
                    <a:lumMod val="50000"/>
                  </a:schemeClr>
                </a:solidFill>
              </a:rPr>
              <a:t>Metadata</a:t>
            </a:r>
            <a:r>
              <a:rPr lang="fr-FR" altLang="fr-FR" b="1" dirty="0">
                <a:solidFill>
                  <a:schemeClr val="accent1">
                    <a:lumMod val="50000"/>
                  </a:schemeClr>
                </a:solidFill>
              </a:rPr>
              <a:t> </a:t>
            </a:r>
            <a:r>
              <a:rPr lang="fr-FR" altLang="fr-FR" b="1" dirty="0" err="1">
                <a:solidFill>
                  <a:schemeClr val="accent1">
                    <a:lumMod val="50000"/>
                  </a:schemeClr>
                </a:solidFill>
              </a:rPr>
              <a:t>Language</a:t>
            </a:r>
            <a:r>
              <a:rPr lang="fr-FR" altLang="fr-FR" b="1" dirty="0">
                <a:solidFill>
                  <a:schemeClr val="accent1">
                    <a:lumMod val="50000"/>
                  </a:schemeClr>
                </a:solidFill>
              </a:rPr>
              <a:t> (EML)</a:t>
            </a:r>
          </a:p>
        </p:txBody>
      </p:sp>
      <p:pic>
        <p:nvPicPr>
          <p:cNvPr id="8" name="Image 9" descr="logo_def.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937950"/>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36522" y="1176415"/>
            <a:ext cx="6989763"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8286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algn="ctr" eaLnBrk="1" hangingPunct="1">
              <a:lnSpc>
                <a:spcPct val="90000"/>
              </a:lnSpc>
              <a:buClr>
                <a:srgbClr val="77933C"/>
              </a:buClr>
              <a:buSzPct val="130000"/>
            </a:pPr>
            <a:r>
              <a:rPr lang="fr-FR" altLang="fr-FR" b="1" dirty="0">
                <a:solidFill>
                  <a:schemeClr val="accent1">
                    <a:lumMod val="50000"/>
                  </a:schemeClr>
                </a:solidFill>
                <a:latin typeface="+mj-lt"/>
                <a:cs typeface="Arial" pitchFamily="34" charset="0"/>
              </a:rPr>
              <a:t>Darwin </a:t>
            </a:r>
            <a:r>
              <a:rPr lang="fr-FR" altLang="fr-FR" b="1" dirty="0" err="1">
                <a:solidFill>
                  <a:schemeClr val="accent1">
                    <a:lumMod val="50000"/>
                  </a:schemeClr>
                </a:solidFill>
                <a:latin typeface="+mj-lt"/>
                <a:cs typeface="Arial" pitchFamily="34" charset="0"/>
              </a:rPr>
              <a:t>Core</a:t>
            </a:r>
            <a:r>
              <a:rPr lang="fr-FR" altLang="fr-FR" b="1" dirty="0">
                <a:solidFill>
                  <a:schemeClr val="accent1">
                    <a:lumMod val="50000"/>
                  </a:schemeClr>
                </a:solidFill>
                <a:latin typeface="+mj-lt"/>
                <a:cs typeface="Arial" pitchFamily="34" charset="0"/>
              </a:rPr>
              <a:t> =  </a:t>
            </a:r>
            <a:r>
              <a:rPr lang="fr-FR" altLang="fr-FR" b="1" dirty="0" smtClean="0">
                <a:solidFill>
                  <a:schemeClr val="accent1">
                    <a:lumMod val="50000"/>
                  </a:schemeClr>
                </a:solidFill>
                <a:latin typeface="+mj-lt"/>
                <a:cs typeface="Arial" pitchFamily="34" charset="0"/>
              </a:rPr>
              <a:t>standard </a:t>
            </a:r>
            <a:r>
              <a:rPr lang="fr-FR" altLang="fr-FR" b="1" dirty="0">
                <a:solidFill>
                  <a:schemeClr val="accent1">
                    <a:lumMod val="50000"/>
                  </a:schemeClr>
                </a:solidFill>
                <a:latin typeface="+mj-lt"/>
                <a:cs typeface="Arial" pitchFamily="34" charset="0"/>
              </a:rPr>
              <a:t>de données </a:t>
            </a:r>
            <a:endParaRPr lang="fr-FR" altLang="fr-FR" b="1" dirty="0" smtClean="0">
              <a:solidFill>
                <a:schemeClr val="accent1">
                  <a:lumMod val="50000"/>
                </a:schemeClr>
              </a:solidFill>
              <a:latin typeface="+mj-lt"/>
              <a:cs typeface="Arial" pitchFamily="34" charset="0"/>
            </a:endParaRPr>
          </a:p>
          <a:p>
            <a:pPr marL="0" indent="0" algn="ctr" eaLnBrk="1" hangingPunct="1">
              <a:lnSpc>
                <a:spcPct val="90000"/>
              </a:lnSpc>
              <a:buClr>
                <a:srgbClr val="77933C"/>
              </a:buClr>
              <a:buSzPct val="130000"/>
            </a:pPr>
            <a:r>
              <a:rPr lang="fr-FR" altLang="fr-FR" b="1" dirty="0">
                <a:solidFill>
                  <a:schemeClr val="accent1">
                    <a:lumMod val="50000"/>
                  </a:schemeClr>
                </a:solidFill>
                <a:latin typeface="+mj-lt"/>
                <a:cs typeface="Arial" pitchFamily="34" charset="0"/>
              </a:rPr>
              <a:t>=</a:t>
            </a:r>
            <a:r>
              <a:rPr lang="fr-FR" altLang="fr-FR" b="1" dirty="0" smtClean="0">
                <a:solidFill>
                  <a:schemeClr val="accent1">
                    <a:lumMod val="50000"/>
                  </a:schemeClr>
                </a:solidFill>
                <a:latin typeface="+mj-lt"/>
                <a:cs typeface="Arial" pitchFamily="34" charset="0"/>
              </a:rPr>
              <a:t>&gt; interopérabilité</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Termes </a:t>
            </a:r>
            <a:r>
              <a:rPr lang="fr-FR" altLang="fr-FR" dirty="0">
                <a:solidFill>
                  <a:schemeClr val="accent1">
                    <a:lumMod val="50000"/>
                  </a:schemeClr>
                </a:solidFill>
                <a:latin typeface="+mj-lt"/>
                <a:cs typeface="Arial" pitchFamily="34" charset="0"/>
              </a:rPr>
              <a:t>obligatoires pour connecter ses données au GBIF </a:t>
            </a:r>
            <a:endParaRPr lang="fr-FR" altLang="fr-FR"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marL="0" indent="0" algn="ctr" eaLnBrk="1" hangingPunct="1">
              <a:lnSpc>
                <a:spcPct val="90000"/>
              </a:lnSpc>
              <a:buClr>
                <a:srgbClr val="77933C"/>
              </a:buClr>
              <a:buSzPct val="130000"/>
            </a:pPr>
            <a:r>
              <a:rPr lang="fr-FR" altLang="fr-FR" dirty="0" err="1">
                <a:solidFill>
                  <a:schemeClr val="accent1">
                    <a:lumMod val="50000"/>
                  </a:schemeClr>
                </a:solidFill>
                <a:latin typeface="+mj-lt"/>
                <a:cs typeface="Arial" pitchFamily="34" charset="0"/>
              </a:rPr>
              <a:t>o</a:t>
            </a:r>
            <a:r>
              <a:rPr lang="fr-FR" altLang="fr-FR" dirty="0" err="1" smtClean="0">
                <a:solidFill>
                  <a:schemeClr val="accent1">
                    <a:lumMod val="50000"/>
                  </a:schemeClr>
                </a:solidFill>
                <a:latin typeface="+mj-lt"/>
                <a:cs typeface="Arial" pitchFamily="34" charset="0"/>
              </a:rPr>
              <a:t>ccurrenceId</a:t>
            </a:r>
            <a:r>
              <a:rPr lang="fr-FR" altLang="fr-FR" dirty="0" smtClean="0">
                <a:solidFill>
                  <a:schemeClr val="accent1">
                    <a:lumMod val="50000"/>
                  </a:schemeClr>
                </a:solidFill>
                <a:latin typeface="+mj-lt"/>
                <a:cs typeface="Arial" pitchFamily="34" charset="0"/>
              </a:rPr>
              <a:t>– </a:t>
            </a:r>
            <a:r>
              <a:rPr lang="fr-FR" altLang="fr-FR" dirty="0" err="1" smtClean="0">
                <a:solidFill>
                  <a:schemeClr val="accent1">
                    <a:lumMod val="50000"/>
                  </a:schemeClr>
                </a:solidFill>
                <a:latin typeface="+mj-lt"/>
                <a:cs typeface="Arial" pitchFamily="34" charset="0"/>
              </a:rPr>
              <a:t>eventDate</a:t>
            </a:r>
            <a:r>
              <a:rPr lang="fr-FR" altLang="fr-FR" dirty="0" smtClean="0">
                <a:solidFill>
                  <a:schemeClr val="accent1">
                    <a:lumMod val="50000"/>
                  </a:schemeClr>
                </a:solidFill>
                <a:latin typeface="+mj-lt"/>
                <a:cs typeface="Arial" pitchFamily="34" charset="0"/>
              </a:rPr>
              <a:t>– </a:t>
            </a:r>
            <a:r>
              <a:rPr lang="fr-FR" altLang="fr-FR" dirty="0" err="1" smtClean="0">
                <a:solidFill>
                  <a:schemeClr val="accent1">
                    <a:lumMod val="50000"/>
                  </a:schemeClr>
                </a:solidFill>
                <a:latin typeface="+mj-lt"/>
                <a:cs typeface="Arial" pitchFamily="34" charset="0"/>
              </a:rPr>
              <a:t>countryCode</a:t>
            </a:r>
            <a:r>
              <a:rPr lang="fr-FR" altLang="fr-FR" dirty="0" smtClean="0">
                <a:solidFill>
                  <a:schemeClr val="accent1">
                    <a:lumMod val="50000"/>
                  </a:schemeClr>
                </a:solidFill>
                <a:latin typeface="+mj-lt"/>
                <a:cs typeface="Arial" pitchFamily="34" charset="0"/>
              </a:rPr>
              <a:t> </a:t>
            </a:r>
            <a:r>
              <a:rPr lang="fr-FR" altLang="fr-FR" dirty="0" err="1">
                <a:solidFill>
                  <a:schemeClr val="accent1">
                    <a:lumMod val="50000"/>
                  </a:schemeClr>
                </a:solidFill>
                <a:latin typeface="+mj-lt"/>
                <a:cs typeface="Arial" pitchFamily="34" charset="0"/>
              </a:rPr>
              <a:t>scientificName</a:t>
            </a:r>
            <a:r>
              <a:rPr lang="fr-FR" altLang="fr-FR" dirty="0">
                <a:solidFill>
                  <a:schemeClr val="accent1">
                    <a:lumMod val="50000"/>
                  </a:schemeClr>
                </a:solidFill>
                <a:latin typeface="+mj-lt"/>
                <a:cs typeface="Arial" pitchFamily="34" charset="0"/>
              </a:rPr>
              <a:t> – </a:t>
            </a:r>
            <a:r>
              <a:rPr lang="fr-FR" altLang="fr-FR" dirty="0" err="1" smtClean="0">
                <a:solidFill>
                  <a:schemeClr val="accent1">
                    <a:lumMod val="50000"/>
                  </a:schemeClr>
                </a:solidFill>
                <a:latin typeface="+mj-lt"/>
                <a:cs typeface="Arial" pitchFamily="34" charset="0"/>
              </a:rPr>
              <a:t>basisOfRecord</a:t>
            </a:r>
            <a:endParaRPr lang="fr-FR" altLang="fr-FR"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a:solidFill>
                  <a:schemeClr val="accent1">
                    <a:lumMod val="50000"/>
                  </a:schemeClr>
                </a:solidFill>
                <a:latin typeface="+mj-lt"/>
                <a:cs typeface="Arial" pitchFamily="34" charset="0"/>
              </a:rPr>
              <a:t>Possibilité d’ajouter des extensions (vocabulaire plus spécifique</a:t>
            </a:r>
            <a:r>
              <a:rPr lang="fr-FR" altLang="fr-FR" dirty="0" smtClean="0">
                <a:solidFill>
                  <a:schemeClr val="accent1">
                    <a:lumMod val="50000"/>
                  </a:schemeClr>
                </a:solidFill>
                <a:latin typeface="+mj-lt"/>
                <a:cs typeface="Arial" pitchFamily="34" charset="0"/>
              </a:rPr>
              <a:t>)</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a:solidFill>
                  <a:schemeClr val="accent1">
                    <a:lumMod val="50000"/>
                  </a:schemeClr>
                </a:solidFill>
                <a:latin typeface="+mj-lt"/>
                <a:cs typeface="Arial" pitchFamily="34" charset="0"/>
              </a:rPr>
              <a:t>Pour plus d’informations (définition et traduction des termes Darwin </a:t>
            </a:r>
            <a:r>
              <a:rPr lang="fr-FR" altLang="fr-FR" dirty="0" err="1">
                <a:solidFill>
                  <a:schemeClr val="accent1">
                    <a:lumMod val="50000"/>
                  </a:schemeClr>
                </a:solidFill>
                <a:latin typeface="+mj-lt"/>
                <a:cs typeface="Arial" pitchFamily="34" charset="0"/>
              </a:rPr>
              <a:t>Core</a:t>
            </a:r>
            <a:r>
              <a:rPr lang="fr-FR" altLang="fr-FR" dirty="0" smtClean="0">
                <a:solidFill>
                  <a:schemeClr val="accent1">
                    <a:lumMod val="50000"/>
                  </a:schemeClr>
                </a:solidFill>
                <a:latin typeface="+mj-lt"/>
                <a:cs typeface="Arial" pitchFamily="34" charset="0"/>
              </a:rPr>
              <a:t>)</a:t>
            </a:r>
          </a:p>
          <a:p>
            <a:pPr eaLnBrk="1" hangingPunct="1">
              <a:lnSpc>
                <a:spcPct val="90000"/>
              </a:lnSpc>
              <a:buClr>
                <a:srgbClr val="77933C"/>
              </a:buClr>
              <a:buSzPct val="130000"/>
              <a:buFont typeface="Arial" pitchFamily="34" charset="0"/>
              <a:buChar char="•"/>
            </a:pPr>
            <a:endParaRPr lang="fr-FR" altLang="fr-FR" dirty="0" smtClean="0">
              <a:solidFill>
                <a:schemeClr val="accent1">
                  <a:lumMod val="50000"/>
                </a:schemeClr>
              </a:solidFill>
              <a:latin typeface="+mj-lt"/>
              <a:cs typeface="Arial" pitchFamily="34" charset="0"/>
            </a:endParaRPr>
          </a:p>
          <a:p>
            <a:pPr marL="0" indent="0" algn="ctr" eaLnBrk="1" hangingPunct="1">
              <a:lnSpc>
                <a:spcPct val="90000"/>
              </a:lnSpc>
              <a:buClr>
                <a:srgbClr val="77933C"/>
              </a:buClr>
              <a:buSzPct val="130000"/>
            </a:pPr>
            <a:r>
              <a:rPr lang="fr-FR" altLang="fr-FR" dirty="0">
                <a:solidFill>
                  <a:schemeClr val="accent1">
                    <a:lumMod val="50000"/>
                  </a:schemeClr>
                </a:solidFill>
                <a:latin typeface="+mj-lt"/>
                <a:cs typeface="Arial" pitchFamily="34" charset="0"/>
              </a:rPr>
              <a:t>http://</a:t>
            </a:r>
            <a:r>
              <a:rPr lang="fr-FR" altLang="fr-FR" dirty="0" err="1">
                <a:solidFill>
                  <a:schemeClr val="accent1">
                    <a:lumMod val="50000"/>
                  </a:schemeClr>
                </a:solidFill>
                <a:latin typeface="+mj-lt"/>
                <a:cs typeface="Arial" pitchFamily="34" charset="0"/>
              </a:rPr>
              <a:t>terms.tdwg.org</a:t>
            </a:r>
            <a:r>
              <a:rPr lang="fr-FR" altLang="fr-FR" dirty="0">
                <a:solidFill>
                  <a:schemeClr val="accent1">
                    <a:lumMod val="50000"/>
                  </a:schemeClr>
                </a:solidFill>
                <a:latin typeface="+mj-lt"/>
                <a:cs typeface="Arial" pitchFamily="34" charset="0"/>
              </a:rPr>
              <a:t>/wiki/</a:t>
            </a:r>
            <a:r>
              <a:rPr lang="fr-FR" altLang="fr-FR" dirty="0" err="1">
                <a:solidFill>
                  <a:schemeClr val="accent1">
                    <a:lumMod val="50000"/>
                  </a:schemeClr>
                </a:solidFill>
                <a:latin typeface="+mj-lt"/>
                <a:cs typeface="Arial" pitchFamily="34" charset="0"/>
              </a:rPr>
              <a:t>Darwin_Core</a:t>
            </a:r>
            <a:endParaRPr lang="fr-FR" altLang="fr-FR" dirty="0" smtClean="0">
              <a:solidFill>
                <a:schemeClr val="accent1">
                  <a:lumMod val="50000"/>
                </a:schemeClr>
              </a:solidFill>
              <a:latin typeface="+mj-lt"/>
              <a:cs typeface="Arial" pitchFamily="34" charset="0"/>
            </a:endParaRPr>
          </a:p>
        </p:txBody>
      </p:sp>
      <p:sp>
        <p:nvSpPr>
          <p:cNvPr id="5" name="Rectangle 2"/>
          <p:cNvSpPr txBox="1">
            <a:spLocks noChangeArrowheads="1"/>
          </p:cNvSpPr>
          <p:nvPr/>
        </p:nvSpPr>
        <p:spPr bwMode="auto">
          <a:xfrm>
            <a:off x="0" y="76200"/>
            <a:ext cx="7186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a:solidFill>
                  <a:schemeClr val="accent1">
                    <a:lumMod val="50000"/>
                  </a:schemeClr>
                </a:solidFill>
              </a:rPr>
              <a:t>Darwin </a:t>
            </a:r>
            <a:r>
              <a:rPr lang="fr-FR" altLang="fr-FR" b="1" dirty="0" err="1">
                <a:solidFill>
                  <a:schemeClr val="accent1">
                    <a:lumMod val="50000"/>
                  </a:schemeClr>
                </a:solidFill>
              </a:rPr>
              <a:t>Core</a:t>
            </a:r>
            <a:endParaRPr lang="fr-FR" altLang="fr-FR" b="1" dirty="0">
              <a:solidFill>
                <a:schemeClr val="accent1">
                  <a:lumMod val="50000"/>
                </a:schemeClr>
              </a:solidFill>
            </a:endParaRPr>
          </a:p>
        </p:txBody>
      </p:sp>
      <p:sp>
        <p:nvSpPr>
          <p:cNvPr id="6" name="Rectangle 5"/>
          <p:cNvSpPr/>
          <p:nvPr/>
        </p:nvSpPr>
        <p:spPr>
          <a:xfrm>
            <a:off x="380203" y="3094371"/>
            <a:ext cx="6502400" cy="8128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Image 9" descr="logo_de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087667"/>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879725"/>
            <a:ext cx="701675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 name="Rectangle 5"/>
          <p:cNvSpPr>
            <a:spLocks noChangeArrowheads="1"/>
          </p:cNvSpPr>
          <p:nvPr/>
        </p:nvSpPr>
        <p:spPr bwMode="auto">
          <a:xfrm>
            <a:off x="165101" y="833438"/>
            <a:ext cx="70310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8286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indent="0" eaLnBrk="1" hangingPunct="1">
              <a:lnSpc>
                <a:spcPct val="90000"/>
              </a:lnSpc>
              <a:buClr>
                <a:srgbClr val="77933C"/>
              </a:buClr>
              <a:buSzPct val="130000"/>
            </a:pPr>
            <a:r>
              <a:rPr lang="fr-FR" altLang="fr-FR" dirty="0" smtClean="0">
                <a:solidFill>
                  <a:schemeClr val="accent1">
                    <a:lumMod val="50000"/>
                  </a:schemeClr>
                </a:solidFill>
                <a:latin typeface="+mj-lt"/>
                <a:cs typeface="Arial" pitchFamily="34" charset="0"/>
              </a:rPr>
              <a:t>Contenu </a:t>
            </a:r>
            <a:r>
              <a:rPr lang="fr-FR" altLang="fr-FR" dirty="0">
                <a:solidFill>
                  <a:schemeClr val="accent1">
                    <a:lumMod val="50000"/>
                  </a:schemeClr>
                </a:solidFill>
                <a:latin typeface="+mj-lt"/>
                <a:cs typeface="Arial" pitchFamily="34" charset="0"/>
              </a:rPr>
              <a:t>de </a:t>
            </a:r>
            <a:r>
              <a:rPr lang="fr-FR" altLang="fr-FR" dirty="0" smtClean="0">
                <a:solidFill>
                  <a:schemeClr val="accent1">
                    <a:lumMod val="50000"/>
                  </a:schemeClr>
                </a:solidFill>
                <a:latin typeface="+mj-lt"/>
                <a:cs typeface="Arial" pitchFamily="34" charset="0"/>
              </a:rPr>
              <a:t>l'archive :</a:t>
            </a:r>
          </a:p>
          <a:p>
            <a:pPr marL="0" indent="0" eaLnBrk="1" hangingPunct="1">
              <a:lnSpc>
                <a:spcPct val="90000"/>
              </a:lnSpc>
              <a:buClr>
                <a:srgbClr val="77933C"/>
              </a:buClr>
              <a:buSzPct val="130000"/>
            </a:pPr>
            <a:endParaRPr lang="fr-FR" altLang="fr-FR" sz="16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Une </a:t>
            </a:r>
            <a:r>
              <a:rPr lang="fr-FR" altLang="fr-FR" dirty="0">
                <a:solidFill>
                  <a:schemeClr val="accent1">
                    <a:lumMod val="50000"/>
                  </a:schemeClr>
                </a:solidFill>
                <a:latin typeface="+mj-lt"/>
                <a:cs typeface="Arial" pitchFamily="34" charset="0"/>
              </a:rPr>
              <a:t>archive correspond à un jeu de </a:t>
            </a:r>
            <a:r>
              <a:rPr lang="fr-FR" altLang="fr-FR" dirty="0" smtClean="0">
                <a:solidFill>
                  <a:schemeClr val="accent1">
                    <a:lumMod val="50000"/>
                  </a:schemeClr>
                </a:solidFill>
                <a:latin typeface="+mj-lt"/>
                <a:cs typeface="Arial" pitchFamily="34" charset="0"/>
              </a:rPr>
              <a:t>données</a:t>
            </a: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Fichiers </a:t>
            </a:r>
            <a:r>
              <a:rPr lang="fr-FR" altLang="fr-FR" dirty="0">
                <a:solidFill>
                  <a:schemeClr val="accent1">
                    <a:lumMod val="50000"/>
                  </a:schemeClr>
                </a:solidFill>
                <a:latin typeface="+mj-lt"/>
                <a:cs typeface="Arial" pitchFamily="34" charset="0"/>
              </a:rPr>
              <a:t>formatés par le standard Darwin </a:t>
            </a:r>
            <a:r>
              <a:rPr lang="fr-FR" altLang="fr-FR" dirty="0" err="1" smtClean="0">
                <a:solidFill>
                  <a:schemeClr val="accent1">
                    <a:lumMod val="50000"/>
                  </a:schemeClr>
                </a:solidFill>
                <a:latin typeface="+mj-lt"/>
                <a:cs typeface="Arial" pitchFamily="34" charset="0"/>
              </a:rPr>
              <a:t>Core</a:t>
            </a: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Données </a:t>
            </a:r>
            <a:r>
              <a:rPr lang="fr-FR" altLang="fr-FR" dirty="0">
                <a:solidFill>
                  <a:schemeClr val="accent1">
                    <a:lumMod val="50000"/>
                  </a:schemeClr>
                </a:solidFill>
                <a:latin typeface="+mj-lt"/>
                <a:cs typeface="Arial" pitchFamily="34" charset="0"/>
              </a:rPr>
              <a:t>d’occurrences ou </a:t>
            </a:r>
            <a:r>
              <a:rPr lang="fr-FR" altLang="fr-FR" dirty="0" smtClean="0">
                <a:solidFill>
                  <a:schemeClr val="accent1">
                    <a:lumMod val="50000"/>
                  </a:schemeClr>
                </a:solidFill>
                <a:latin typeface="+mj-lt"/>
                <a:cs typeface="Arial" pitchFamily="34" charset="0"/>
              </a:rPr>
              <a:t>taxonomiques</a:t>
            </a: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Métadonnées </a:t>
            </a:r>
            <a:r>
              <a:rPr lang="fr-FR" altLang="fr-FR" dirty="0">
                <a:solidFill>
                  <a:schemeClr val="accent1">
                    <a:lumMod val="50000"/>
                  </a:schemeClr>
                </a:solidFill>
                <a:latin typeface="+mj-lt"/>
                <a:cs typeface="Arial" pitchFamily="34" charset="0"/>
              </a:rPr>
              <a:t>sous format </a:t>
            </a:r>
            <a:r>
              <a:rPr lang="fr-FR" altLang="fr-FR" dirty="0" smtClean="0">
                <a:solidFill>
                  <a:schemeClr val="accent1">
                    <a:lumMod val="50000"/>
                  </a:schemeClr>
                </a:solidFill>
                <a:latin typeface="+mj-lt"/>
                <a:cs typeface="Arial" pitchFamily="34" charset="0"/>
              </a:rPr>
              <a:t>EML</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p:txBody>
      </p:sp>
      <p:sp>
        <p:nvSpPr>
          <p:cNvPr id="7" name="Rectangle 2"/>
          <p:cNvSpPr txBox="1">
            <a:spLocks noChangeArrowheads="1"/>
          </p:cNvSpPr>
          <p:nvPr/>
        </p:nvSpPr>
        <p:spPr bwMode="auto">
          <a:xfrm>
            <a:off x="0" y="76200"/>
            <a:ext cx="7186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a:solidFill>
                  <a:schemeClr val="accent1">
                    <a:lumMod val="50000"/>
                  </a:schemeClr>
                </a:solidFill>
              </a:rPr>
              <a:t>Darwin </a:t>
            </a:r>
            <a:r>
              <a:rPr lang="fr-FR" altLang="fr-FR" b="1" dirty="0" err="1">
                <a:solidFill>
                  <a:schemeClr val="accent1">
                    <a:lumMod val="50000"/>
                  </a:schemeClr>
                </a:solidFill>
              </a:rPr>
              <a:t>Core</a:t>
            </a:r>
            <a:r>
              <a:rPr lang="fr-FR" altLang="fr-FR" b="1" dirty="0">
                <a:solidFill>
                  <a:schemeClr val="accent1">
                    <a:lumMod val="50000"/>
                  </a:schemeClr>
                </a:solidFill>
              </a:rPr>
              <a:t> Archive</a:t>
            </a:r>
          </a:p>
        </p:txBody>
      </p:sp>
      <p:sp>
        <p:nvSpPr>
          <p:cNvPr id="2" name="Rectangle 1"/>
          <p:cNvSpPr/>
          <p:nvPr/>
        </p:nvSpPr>
        <p:spPr>
          <a:xfrm>
            <a:off x="1816100" y="4102100"/>
            <a:ext cx="1346200" cy="11684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292600" y="4635501"/>
            <a:ext cx="1231900" cy="100329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Image 9" descr="logo_def.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8114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36522" y="1176415"/>
            <a:ext cx="6989763"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8286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buClr>
                <a:srgbClr val="77933C"/>
              </a:buClr>
              <a:buSzPct val="130000"/>
              <a:buFont typeface="Arial" pitchFamily="34" charset="0"/>
              <a:buChar char="•"/>
            </a:pPr>
            <a:r>
              <a:rPr lang="fr-FR" altLang="fr-FR" dirty="0">
                <a:solidFill>
                  <a:schemeClr val="accent1">
                    <a:lumMod val="50000"/>
                  </a:schemeClr>
                </a:solidFill>
                <a:latin typeface="+mj-lt"/>
                <a:cs typeface="Arial" pitchFamily="34" charset="0"/>
              </a:rPr>
              <a:t>Format simple (Fichiers texte</a:t>
            </a:r>
            <a:r>
              <a:rPr lang="fr-FR" altLang="fr-FR" dirty="0" smtClean="0">
                <a:solidFill>
                  <a:schemeClr val="accent1">
                    <a:lumMod val="50000"/>
                  </a:schemeClr>
                </a:solidFill>
                <a:latin typeface="+mj-lt"/>
                <a:cs typeface="Arial" pitchFamily="34" charset="0"/>
              </a:rPr>
              <a:t>)</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Stockage </a:t>
            </a:r>
            <a:r>
              <a:rPr lang="fr-FR" altLang="fr-FR" dirty="0">
                <a:solidFill>
                  <a:schemeClr val="accent1">
                    <a:lumMod val="50000"/>
                  </a:schemeClr>
                </a:solidFill>
                <a:latin typeface="+mj-lt"/>
                <a:cs typeface="Arial" pitchFamily="34" charset="0"/>
              </a:rPr>
              <a:t>efficace (compressé) </a:t>
            </a:r>
            <a:endParaRPr lang="fr-FR" altLang="fr-FR"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Récolte </a:t>
            </a:r>
            <a:r>
              <a:rPr lang="fr-FR" altLang="fr-FR" dirty="0">
                <a:solidFill>
                  <a:schemeClr val="accent1">
                    <a:lumMod val="50000"/>
                  </a:schemeClr>
                </a:solidFill>
                <a:latin typeface="+mj-lt"/>
                <a:cs typeface="Arial" pitchFamily="34" charset="0"/>
              </a:rPr>
              <a:t>efficace (un seul fichier</a:t>
            </a:r>
            <a:r>
              <a:rPr lang="fr-FR" altLang="fr-FR" dirty="0" smtClean="0">
                <a:solidFill>
                  <a:schemeClr val="accent1">
                    <a:lumMod val="50000"/>
                  </a:schemeClr>
                </a:solidFill>
                <a:latin typeface="+mj-lt"/>
                <a:cs typeface="Arial" pitchFamily="34" charset="0"/>
              </a:rPr>
              <a:t>)</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Simple </a:t>
            </a:r>
            <a:r>
              <a:rPr lang="fr-FR" altLang="fr-FR" dirty="0">
                <a:solidFill>
                  <a:schemeClr val="accent1">
                    <a:lumMod val="50000"/>
                  </a:schemeClr>
                </a:solidFill>
                <a:latin typeface="+mj-lt"/>
                <a:cs typeface="Arial" pitchFamily="34" charset="0"/>
              </a:rPr>
              <a:t>d’accès (pas besoin de logiciel spécifique</a:t>
            </a:r>
            <a:r>
              <a:rPr lang="fr-FR" altLang="fr-FR" dirty="0" smtClean="0">
                <a:solidFill>
                  <a:schemeClr val="accent1">
                    <a:lumMod val="50000"/>
                  </a:schemeClr>
                </a:solidFill>
                <a:latin typeface="+mj-lt"/>
                <a:cs typeface="Arial" pitchFamily="34" charset="0"/>
              </a:rPr>
              <a:t>)</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Extensible </a:t>
            </a: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marL="0" indent="0" algn="ctr" eaLnBrk="1" hangingPunct="1">
              <a:lnSpc>
                <a:spcPct val="90000"/>
              </a:lnSpc>
              <a:buClr>
                <a:srgbClr val="77933C"/>
              </a:buClr>
              <a:buSzPct val="130000"/>
            </a:pPr>
            <a:r>
              <a:rPr lang="fr-FR" altLang="fr-FR" b="1" dirty="0">
                <a:solidFill>
                  <a:schemeClr val="accent1">
                    <a:lumMod val="50000"/>
                  </a:schemeClr>
                </a:solidFill>
                <a:latin typeface="+mj-lt"/>
                <a:cs typeface="Arial" pitchFamily="34" charset="0"/>
              </a:rPr>
              <a:t>Format le plus souvent utilisé pour la publication des données sur le réseau GBIF</a:t>
            </a:r>
          </a:p>
        </p:txBody>
      </p:sp>
      <p:sp>
        <p:nvSpPr>
          <p:cNvPr id="5" name="Rectangle 2"/>
          <p:cNvSpPr txBox="1">
            <a:spLocks noChangeArrowheads="1"/>
          </p:cNvSpPr>
          <p:nvPr/>
        </p:nvSpPr>
        <p:spPr bwMode="auto">
          <a:xfrm>
            <a:off x="0" y="76200"/>
            <a:ext cx="7186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a:solidFill>
                  <a:schemeClr val="accent1">
                    <a:lumMod val="50000"/>
                  </a:schemeClr>
                </a:solidFill>
              </a:rPr>
              <a:t>Darwin </a:t>
            </a:r>
            <a:r>
              <a:rPr lang="fr-FR" altLang="fr-FR" b="1" dirty="0" err="1">
                <a:solidFill>
                  <a:schemeClr val="accent1">
                    <a:lumMod val="50000"/>
                  </a:schemeClr>
                </a:solidFill>
              </a:rPr>
              <a:t>Core</a:t>
            </a:r>
            <a:r>
              <a:rPr lang="fr-FR" altLang="fr-FR" b="1" dirty="0">
                <a:solidFill>
                  <a:schemeClr val="accent1">
                    <a:lumMod val="50000"/>
                  </a:schemeClr>
                </a:solidFill>
              </a:rPr>
              <a:t> Archive : avantages</a:t>
            </a:r>
          </a:p>
        </p:txBody>
      </p:sp>
      <p:pic>
        <p:nvPicPr>
          <p:cNvPr id="8" name="Image 9" descr="logo_de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2755012"/>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9" descr="logo_def.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508" y="114891"/>
            <a:ext cx="6423264" cy="4377499"/>
          </a:xfrm>
          <a:prstGeom prst="rect">
            <a:avLst/>
          </a:prstGeom>
        </p:spPr>
      </p:pic>
      <p:sp>
        <p:nvSpPr>
          <p:cNvPr id="7" name="Rectangle 6"/>
          <p:cNvSpPr/>
          <p:nvPr/>
        </p:nvSpPr>
        <p:spPr>
          <a:xfrm>
            <a:off x="5264944" y="300038"/>
            <a:ext cx="1072356" cy="88106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200" y="3603980"/>
            <a:ext cx="6883400" cy="3162421"/>
          </a:xfrm>
          <a:prstGeom prst="rect">
            <a:avLst/>
          </a:prstGeom>
        </p:spPr>
      </p:pic>
    </p:spTree>
    <p:extLst>
      <p:ext uri="{BB962C8B-B14F-4D97-AF65-F5344CB8AC3E}">
        <p14:creationId xmlns:p14="http://schemas.microsoft.com/office/powerpoint/2010/main" val="154366083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96850" y="762000"/>
            <a:ext cx="6989763" cy="444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8286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buClr>
                <a:srgbClr val="77933C"/>
              </a:buClr>
              <a:buSzPct val="130000"/>
              <a:buFont typeface="Arial" pitchFamily="34" charset="0"/>
              <a:buChar char="•"/>
            </a:pPr>
            <a:r>
              <a:rPr lang="fr-FR" altLang="fr-FR" sz="2000" dirty="0" smtClean="0">
                <a:solidFill>
                  <a:schemeClr val="accent1">
                    <a:lumMod val="50000"/>
                  </a:schemeClr>
                </a:solidFill>
                <a:cs typeface="Arial" pitchFamily="34" charset="0"/>
              </a:rPr>
              <a:t>Axe </a:t>
            </a:r>
            <a:r>
              <a:rPr lang="fr-FR" altLang="fr-FR" sz="2000" dirty="0">
                <a:solidFill>
                  <a:schemeClr val="accent1">
                    <a:lumMod val="50000"/>
                  </a:schemeClr>
                </a:solidFill>
                <a:cs typeface="Arial" pitchFamily="34" charset="0"/>
              </a:rPr>
              <a:t>de travail dans le « </a:t>
            </a:r>
            <a:r>
              <a:rPr lang="fr-FR" altLang="fr-FR" sz="2000" dirty="0" smtClean="0">
                <a:solidFill>
                  <a:schemeClr val="accent1">
                    <a:lumMod val="50000"/>
                  </a:schemeClr>
                </a:solidFill>
                <a:cs typeface="Arial" pitchFamily="34" charset="0"/>
              </a:rPr>
              <a:t>GBIF </a:t>
            </a:r>
            <a:r>
              <a:rPr lang="fr-FR" altLang="fr-FR" sz="2000" dirty="0" err="1" smtClean="0">
                <a:solidFill>
                  <a:schemeClr val="accent1">
                    <a:lumMod val="50000"/>
                  </a:schemeClr>
                </a:solidFill>
                <a:cs typeface="Arial" pitchFamily="34" charset="0"/>
              </a:rPr>
              <a:t>Work</a:t>
            </a:r>
            <a:r>
              <a:rPr lang="fr-FR" altLang="fr-FR" sz="2000" dirty="0" smtClean="0">
                <a:solidFill>
                  <a:schemeClr val="accent1">
                    <a:lumMod val="50000"/>
                  </a:schemeClr>
                </a:solidFill>
                <a:cs typeface="Arial" pitchFamily="34" charset="0"/>
              </a:rPr>
              <a:t> Programme </a:t>
            </a:r>
            <a:r>
              <a:rPr lang="fr-FR" altLang="fr-FR" sz="2000" dirty="0">
                <a:solidFill>
                  <a:schemeClr val="accent1">
                    <a:lumMod val="50000"/>
                  </a:schemeClr>
                </a:solidFill>
                <a:cs typeface="Arial" pitchFamily="34" charset="0"/>
              </a:rPr>
              <a:t>2014-2016 » </a:t>
            </a:r>
          </a:p>
          <a:p>
            <a:pPr marL="0" indent="0" algn="ctr" eaLnBrk="1" hangingPunct="1">
              <a:lnSpc>
                <a:spcPct val="90000"/>
              </a:lnSpc>
              <a:buClr>
                <a:srgbClr val="77933C"/>
              </a:buClr>
              <a:buSzPct val="130000"/>
            </a:pPr>
            <a:r>
              <a:rPr lang="fr-FR" altLang="fr-FR" sz="2000" dirty="0">
                <a:solidFill>
                  <a:schemeClr val="accent1">
                    <a:lumMod val="50000"/>
                  </a:schemeClr>
                </a:solidFill>
                <a:cs typeface="Arial" pitchFamily="34" charset="0"/>
                <a:hlinkClick r:id="rId3"/>
              </a:rPr>
              <a:t>http://</a:t>
            </a:r>
            <a:r>
              <a:rPr lang="fr-FR" altLang="fr-FR" sz="2000" dirty="0" smtClean="0">
                <a:solidFill>
                  <a:schemeClr val="accent1">
                    <a:lumMod val="50000"/>
                  </a:schemeClr>
                </a:solidFill>
                <a:cs typeface="Arial" pitchFamily="34" charset="0"/>
                <a:hlinkClick r:id="rId3"/>
              </a:rPr>
              <a:t>www.gbif.org/resource/80876</a:t>
            </a:r>
            <a:endParaRPr lang="fr-FR" altLang="fr-FR" sz="2000" dirty="0" smtClean="0">
              <a:solidFill>
                <a:schemeClr val="accent1">
                  <a:lumMod val="50000"/>
                </a:schemeClr>
              </a:solidFill>
              <a:cs typeface="Arial" pitchFamily="34" charset="0"/>
            </a:endParaRPr>
          </a:p>
          <a:p>
            <a:pPr eaLnBrk="1" hangingPunct="1">
              <a:lnSpc>
                <a:spcPct val="90000"/>
              </a:lnSpc>
              <a:buClr>
                <a:srgbClr val="77933C"/>
              </a:buClr>
              <a:buSzPct val="130000"/>
              <a:buFont typeface="Arial" pitchFamily="34" charset="0"/>
              <a:buChar char="•"/>
            </a:pPr>
            <a:endParaRPr lang="fr-FR" altLang="fr-FR" sz="20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en-US" altLang="fr-FR" sz="2000" dirty="0" smtClean="0">
                <a:solidFill>
                  <a:schemeClr val="accent1">
                    <a:lumMod val="50000"/>
                  </a:schemeClr>
                </a:solidFill>
                <a:cs typeface="Arial" pitchFamily="34" charset="0"/>
              </a:rPr>
              <a:t>Champ </a:t>
            </a:r>
            <a:r>
              <a:rPr lang="en-US" altLang="fr-FR" sz="2000" dirty="0">
                <a:solidFill>
                  <a:schemeClr val="accent1">
                    <a:lumMod val="50000"/>
                  </a:schemeClr>
                </a:solidFill>
                <a:cs typeface="Arial" pitchFamily="34" charset="0"/>
              </a:rPr>
              <a:t>des </a:t>
            </a:r>
            <a:r>
              <a:rPr lang="en-US" altLang="fr-FR" sz="2000" dirty="0" err="1">
                <a:solidFill>
                  <a:schemeClr val="accent1">
                    <a:lumMod val="50000"/>
                  </a:schemeClr>
                </a:solidFill>
                <a:cs typeface="Arial" pitchFamily="34" charset="0"/>
              </a:rPr>
              <a:t>métadonnées</a:t>
            </a:r>
            <a:r>
              <a:rPr lang="en-US" altLang="fr-FR" sz="2000" dirty="0">
                <a:solidFill>
                  <a:schemeClr val="accent1">
                    <a:lumMod val="50000"/>
                  </a:schemeClr>
                </a:solidFill>
                <a:cs typeface="Arial" pitchFamily="34" charset="0"/>
              </a:rPr>
              <a:t> </a:t>
            </a:r>
            <a:r>
              <a:rPr lang="en-US" altLang="fr-FR" sz="2000" dirty="0" err="1">
                <a:solidFill>
                  <a:schemeClr val="accent1">
                    <a:lumMod val="50000"/>
                  </a:schemeClr>
                </a:solidFill>
                <a:cs typeface="Arial" pitchFamily="34" charset="0"/>
              </a:rPr>
              <a:t>obligatoires</a:t>
            </a:r>
            <a:r>
              <a:rPr lang="en-US" altLang="fr-FR" sz="2000" dirty="0">
                <a:solidFill>
                  <a:schemeClr val="accent1">
                    <a:lumMod val="50000"/>
                  </a:schemeClr>
                </a:solidFill>
                <a:cs typeface="Arial" pitchFamily="34" charset="0"/>
              </a:rPr>
              <a:t> </a:t>
            </a:r>
            <a:r>
              <a:rPr lang="en-US" altLang="fr-FR" sz="2000" dirty="0" err="1">
                <a:solidFill>
                  <a:schemeClr val="accent1">
                    <a:lumMod val="50000"/>
                  </a:schemeClr>
                </a:solidFill>
                <a:cs typeface="Arial" pitchFamily="34" charset="0"/>
              </a:rPr>
              <a:t>depuis</a:t>
            </a:r>
            <a:r>
              <a:rPr lang="en-US" altLang="fr-FR" sz="2000" dirty="0">
                <a:solidFill>
                  <a:schemeClr val="accent1">
                    <a:lumMod val="50000"/>
                  </a:schemeClr>
                </a:solidFill>
                <a:cs typeface="Arial" pitchFamily="34" charset="0"/>
              </a:rPr>
              <a:t> la </a:t>
            </a:r>
            <a:r>
              <a:rPr lang="en-US" altLang="fr-FR" sz="2000" dirty="0" err="1">
                <a:solidFill>
                  <a:schemeClr val="accent1">
                    <a:lumMod val="50000"/>
                  </a:schemeClr>
                </a:solidFill>
                <a:cs typeface="Arial" pitchFamily="34" charset="0"/>
              </a:rPr>
              <a:t>dernière</a:t>
            </a:r>
            <a:r>
              <a:rPr lang="en-US" altLang="fr-FR" sz="2000" dirty="0">
                <a:solidFill>
                  <a:schemeClr val="accent1">
                    <a:lumMod val="50000"/>
                  </a:schemeClr>
                </a:solidFill>
                <a:cs typeface="Arial" pitchFamily="34" charset="0"/>
              </a:rPr>
              <a:t> version de </a:t>
            </a:r>
            <a:r>
              <a:rPr lang="en-US" altLang="fr-FR" sz="2000" dirty="0" err="1" smtClean="0">
                <a:solidFill>
                  <a:schemeClr val="accent1">
                    <a:lumMod val="50000"/>
                  </a:schemeClr>
                </a:solidFill>
                <a:cs typeface="Arial" pitchFamily="34" charset="0"/>
              </a:rPr>
              <a:t>l’IPT</a:t>
            </a:r>
            <a:endParaRPr lang="fr-FR" altLang="fr-FR" sz="2000"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sz="20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sz="2000" dirty="0" smtClean="0">
                <a:solidFill>
                  <a:schemeClr val="accent1">
                    <a:lumMod val="50000"/>
                  </a:schemeClr>
                </a:solidFill>
                <a:latin typeface="+mj-lt"/>
                <a:cs typeface="Arial" pitchFamily="34" charset="0"/>
              </a:rPr>
              <a:t>Licence obligatoire depuis </a:t>
            </a:r>
            <a:r>
              <a:rPr lang="fr-FR" altLang="fr-FR" sz="2000" dirty="0" err="1" smtClean="0">
                <a:solidFill>
                  <a:schemeClr val="accent1">
                    <a:lumMod val="50000"/>
                  </a:schemeClr>
                </a:solidFill>
                <a:latin typeface="+mj-lt"/>
                <a:cs typeface="Arial" pitchFamily="34" charset="0"/>
              </a:rPr>
              <a:t>ao</a:t>
            </a:r>
            <a:r>
              <a:rPr lang="en-US" altLang="fr-FR" sz="2000" dirty="0" err="1" smtClean="0">
                <a:solidFill>
                  <a:schemeClr val="accent1">
                    <a:lumMod val="50000"/>
                  </a:schemeClr>
                </a:solidFill>
                <a:latin typeface="+mj-lt"/>
                <a:cs typeface="Arial" pitchFamily="34" charset="0"/>
              </a:rPr>
              <a:t>ût</a:t>
            </a:r>
            <a:r>
              <a:rPr lang="en-US" altLang="fr-FR" sz="2000" dirty="0" smtClean="0">
                <a:solidFill>
                  <a:schemeClr val="accent1">
                    <a:lumMod val="50000"/>
                  </a:schemeClr>
                </a:solidFill>
                <a:latin typeface="+mj-lt"/>
                <a:cs typeface="Arial" pitchFamily="34" charset="0"/>
              </a:rPr>
              <a:t> 2016 </a:t>
            </a:r>
            <a:r>
              <a:rPr lang="en-US" altLang="fr-FR" sz="2000" dirty="0" err="1" smtClean="0">
                <a:solidFill>
                  <a:schemeClr val="accent1">
                    <a:lumMod val="50000"/>
                  </a:schemeClr>
                </a:solidFill>
                <a:latin typeface="+mj-lt"/>
                <a:cs typeface="Arial" pitchFamily="34" charset="0"/>
              </a:rPr>
              <a:t>dans</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l’objectif</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que</a:t>
            </a:r>
            <a:r>
              <a:rPr lang="en-US" altLang="fr-FR" sz="2000" dirty="0" smtClean="0">
                <a:solidFill>
                  <a:schemeClr val="accent1">
                    <a:lumMod val="50000"/>
                  </a:schemeClr>
                </a:solidFill>
                <a:latin typeface="+mj-lt"/>
                <a:cs typeface="Arial" pitchFamily="34" charset="0"/>
              </a:rPr>
              <a:t> 100 % des </a:t>
            </a:r>
            <a:r>
              <a:rPr lang="en-US" altLang="fr-FR" sz="2000" dirty="0" err="1" smtClean="0">
                <a:solidFill>
                  <a:schemeClr val="accent1">
                    <a:lumMod val="50000"/>
                  </a:schemeClr>
                </a:solidFill>
                <a:latin typeface="+mj-lt"/>
                <a:cs typeface="Arial" pitchFamily="34" charset="0"/>
              </a:rPr>
              <a:t>jeux</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connectés</a:t>
            </a:r>
            <a:r>
              <a:rPr lang="en-US" altLang="fr-FR" sz="2000" dirty="0" smtClean="0">
                <a:solidFill>
                  <a:schemeClr val="accent1">
                    <a:lumMod val="50000"/>
                  </a:schemeClr>
                </a:solidFill>
                <a:latin typeface="+mj-lt"/>
                <a:cs typeface="Arial" pitchFamily="34" charset="0"/>
              </a:rPr>
              <a:t> au GBIF </a:t>
            </a:r>
            <a:r>
              <a:rPr lang="en-US" altLang="fr-FR" sz="2000" dirty="0" err="1" smtClean="0">
                <a:solidFill>
                  <a:schemeClr val="accent1">
                    <a:lumMod val="50000"/>
                  </a:schemeClr>
                </a:solidFill>
                <a:latin typeface="+mj-lt"/>
                <a:cs typeface="Arial" pitchFamily="34" charset="0"/>
              </a:rPr>
              <a:t>aient</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une</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licence</a:t>
            </a:r>
            <a:r>
              <a:rPr lang="en-US" altLang="fr-FR" sz="2000" dirty="0" smtClean="0">
                <a:solidFill>
                  <a:schemeClr val="accent1">
                    <a:lumMod val="50000"/>
                  </a:schemeClr>
                </a:solidFill>
                <a:latin typeface="+mj-lt"/>
                <a:cs typeface="Arial" pitchFamily="34" charset="0"/>
              </a:rPr>
              <a:t>. </a:t>
            </a:r>
          </a:p>
          <a:p>
            <a:pPr eaLnBrk="1" hangingPunct="1">
              <a:lnSpc>
                <a:spcPct val="90000"/>
              </a:lnSpc>
              <a:buClr>
                <a:srgbClr val="77933C"/>
              </a:buClr>
              <a:buSzPct val="130000"/>
              <a:buFont typeface="Arial" pitchFamily="34" charset="0"/>
              <a:buChar char="•"/>
            </a:pPr>
            <a:endParaRPr lang="en-US" altLang="fr-FR" sz="20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en-US" altLang="fr-FR" sz="2000" dirty="0" err="1" smtClean="0">
                <a:solidFill>
                  <a:schemeClr val="accent1">
                    <a:lumMod val="50000"/>
                  </a:schemeClr>
                </a:solidFill>
                <a:latin typeface="+mj-lt"/>
                <a:cs typeface="Arial" pitchFamily="34" charset="0"/>
              </a:rPr>
              <a:t>Choix</a:t>
            </a:r>
            <a:r>
              <a:rPr lang="en-US" altLang="fr-FR" sz="2000" dirty="0" smtClean="0">
                <a:solidFill>
                  <a:schemeClr val="accent1">
                    <a:lumMod val="50000"/>
                  </a:schemeClr>
                </a:solidFill>
                <a:latin typeface="+mj-lt"/>
                <a:cs typeface="Arial" pitchFamily="34" charset="0"/>
              </a:rPr>
              <a:t>  entre :</a:t>
            </a:r>
          </a:p>
          <a:p>
            <a:pPr lvl="1" eaLnBrk="1" hangingPunct="1">
              <a:lnSpc>
                <a:spcPct val="90000"/>
              </a:lnSpc>
              <a:buClr>
                <a:srgbClr val="77933C"/>
              </a:buClr>
              <a:buSzPct val="130000"/>
              <a:buFont typeface="Arial" pitchFamily="34" charset="0"/>
              <a:buChar char="•"/>
            </a:pPr>
            <a:r>
              <a:rPr lang="en-US" altLang="fr-FR" sz="1800" dirty="0" err="1" smtClean="0">
                <a:solidFill>
                  <a:schemeClr val="accent1">
                    <a:lumMod val="50000"/>
                  </a:schemeClr>
                </a:solidFill>
                <a:latin typeface="+mj-lt"/>
                <a:cs typeface="Arial" pitchFamily="34" charset="0"/>
              </a:rPr>
              <a:t>Domaine</a:t>
            </a:r>
            <a:r>
              <a:rPr lang="en-US" altLang="fr-FR" sz="1800" dirty="0" smtClean="0">
                <a:solidFill>
                  <a:schemeClr val="accent1">
                    <a:lumMod val="50000"/>
                  </a:schemeClr>
                </a:solidFill>
                <a:latin typeface="+mj-lt"/>
                <a:cs typeface="Arial" pitchFamily="34" charset="0"/>
              </a:rPr>
              <a:t> public (CC0 1.0)</a:t>
            </a:r>
          </a:p>
          <a:p>
            <a:pPr lvl="1" eaLnBrk="1" hangingPunct="1">
              <a:lnSpc>
                <a:spcPct val="90000"/>
              </a:lnSpc>
              <a:buClr>
                <a:srgbClr val="77933C"/>
              </a:buClr>
              <a:buSzPct val="130000"/>
              <a:buFont typeface="Arial" pitchFamily="34" charset="0"/>
              <a:buChar char="•"/>
            </a:pPr>
            <a:r>
              <a:rPr lang="en-US" altLang="fr-FR" sz="1800" dirty="0" smtClean="0">
                <a:solidFill>
                  <a:schemeClr val="accent1">
                    <a:lumMod val="50000"/>
                  </a:schemeClr>
                </a:solidFill>
                <a:latin typeface="+mj-lt"/>
                <a:cs typeface="Arial" pitchFamily="34" charset="0"/>
              </a:rPr>
              <a:t>Creative Common Attribution 4.0 (CC – BY)</a:t>
            </a:r>
          </a:p>
          <a:p>
            <a:pPr lvl="1" eaLnBrk="1" hangingPunct="1">
              <a:lnSpc>
                <a:spcPct val="90000"/>
              </a:lnSpc>
              <a:buClr>
                <a:srgbClr val="77933C"/>
              </a:buClr>
              <a:buSzPct val="130000"/>
              <a:buFont typeface="Arial" pitchFamily="34" charset="0"/>
              <a:buChar char="•"/>
            </a:pPr>
            <a:r>
              <a:rPr lang="en-US" altLang="fr-FR" sz="1800" dirty="0" smtClean="0">
                <a:solidFill>
                  <a:schemeClr val="accent1">
                    <a:lumMod val="50000"/>
                  </a:schemeClr>
                </a:solidFill>
                <a:latin typeface="+mj-lt"/>
                <a:cs typeface="Arial" pitchFamily="34" charset="0"/>
              </a:rPr>
              <a:t>Creative Common Attribution Non Commercial 4.0 (CC – BY – NC)</a:t>
            </a:r>
          </a:p>
          <a:p>
            <a:pPr lvl="1" eaLnBrk="1" hangingPunct="1">
              <a:lnSpc>
                <a:spcPct val="90000"/>
              </a:lnSpc>
              <a:buClr>
                <a:srgbClr val="77933C"/>
              </a:buClr>
              <a:buSzPct val="130000"/>
              <a:buFont typeface="Arial" pitchFamily="34" charset="0"/>
              <a:buChar char="•"/>
            </a:pPr>
            <a:endParaRPr lang="en-US" altLang="fr-FR" sz="20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sz="2000" dirty="0">
              <a:solidFill>
                <a:schemeClr val="accent1">
                  <a:lumMod val="50000"/>
                </a:schemeClr>
              </a:solidFill>
              <a:latin typeface="+mj-lt"/>
              <a:cs typeface="Arial" pitchFamily="34" charset="0"/>
            </a:endParaRPr>
          </a:p>
        </p:txBody>
      </p:sp>
      <p:pic>
        <p:nvPicPr>
          <p:cNvPr id="4" name="Image 9" descr="logo_def.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76200"/>
            <a:ext cx="7186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smtClean="0">
                <a:solidFill>
                  <a:schemeClr val="accent1">
                    <a:lumMod val="50000"/>
                  </a:schemeClr>
                </a:solidFill>
              </a:rPr>
              <a:t>Les licences dans le GBIF</a:t>
            </a:r>
            <a:endParaRPr lang="fr-FR" altLang="fr-FR" b="1" dirty="0">
              <a:solidFill>
                <a:schemeClr val="accent1">
                  <a:lumMod val="50000"/>
                </a:schemeClr>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181" y="4755338"/>
            <a:ext cx="5245100" cy="1524000"/>
          </a:xfrm>
          <a:prstGeom prst="rect">
            <a:avLst/>
          </a:prstGeom>
        </p:spPr>
      </p:pic>
    </p:spTree>
    <p:extLst>
      <p:ext uri="{BB962C8B-B14F-4D97-AF65-F5344CB8AC3E}">
        <p14:creationId xmlns:p14="http://schemas.microsoft.com/office/powerpoint/2010/main" val="175488637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36522" y="1151015"/>
            <a:ext cx="6989763" cy="582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8286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buClr>
                <a:srgbClr val="77933C"/>
              </a:buClr>
              <a:buSzPct val="130000"/>
              <a:buFont typeface="Arial" pitchFamily="34" charset="0"/>
              <a:buChar char="•"/>
            </a:pPr>
            <a:r>
              <a:rPr lang="en-US" altLang="fr-FR" sz="2000" dirty="0" err="1" smtClean="0">
                <a:solidFill>
                  <a:schemeClr val="accent1">
                    <a:lumMod val="50000"/>
                  </a:schemeClr>
                </a:solidFill>
                <a:latin typeface="+mj-lt"/>
                <a:cs typeface="Arial" pitchFamily="34" charset="0"/>
              </a:rPr>
              <a:t>Système</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d’identification</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pérenne</a:t>
            </a:r>
            <a:r>
              <a:rPr lang="en-US" altLang="fr-FR" sz="2000" dirty="0" smtClean="0">
                <a:solidFill>
                  <a:schemeClr val="accent1">
                    <a:lumMod val="50000"/>
                  </a:schemeClr>
                </a:solidFill>
                <a:latin typeface="+mj-lt"/>
                <a:cs typeface="Arial" pitchFamily="34" charset="0"/>
              </a:rPr>
              <a:t> de </a:t>
            </a:r>
            <a:r>
              <a:rPr lang="en-US" altLang="fr-FR" sz="2000" dirty="0" err="1" smtClean="0">
                <a:solidFill>
                  <a:schemeClr val="accent1">
                    <a:lumMod val="50000"/>
                  </a:schemeClr>
                </a:solidFill>
                <a:latin typeface="+mj-lt"/>
                <a:cs typeface="Arial" pitchFamily="34" charset="0"/>
              </a:rPr>
              <a:t>ressources</a:t>
            </a:r>
            <a:r>
              <a:rPr lang="en-US" altLang="fr-FR" sz="2000" dirty="0" smtClean="0">
                <a:solidFill>
                  <a:schemeClr val="accent1">
                    <a:lumMod val="50000"/>
                  </a:schemeClr>
                </a:solidFill>
                <a:latin typeface="+mj-lt"/>
                <a:cs typeface="Arial" pitchFamily="34" charset="0"/>
              </a:rPr>
              <a:t>. </a:t>
            </a:r>
          </a:p>
          <a:p>
            <a:pPr eaLnBrk="1" hangingPunct="1">
              <a:lnSpc>
                <a:spcPct val="90000"/>
              </a:lnSpc>
              <a:buClr>
                <a:srgbClr val="77933C"/>
              </a:buClr>
              <a:buSzPct val="130000"/>
              <a:buFont typeface="Arial" pitchFamily="34" charset="0"/>
              <a:buChar char="•"/>
            </a:pPr>
            <a:endParaRPr lang="en-US" altLang="fr-FR" sz="19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en-US" altLang="fr-FR" sz="2000" dirty="0" err="1">
                <a:solidFill>
                  <a:schemeClr val="accent1">
                    <a:lumMod val="50000"/>
                  </a:schemeClr>
                </a:solidFill>
                <a:latin typeface="+mj-lt"/>
                <a:ea typeface="ＭＳ Ｐゴシック" charset="0"/>
                <a:cs typeface="Arial" pitchFamily="34" charset="0"/>
              </a:rPr>
              <a:t>L’Institut</a:t>
            </a:r>
            <a:r>
              <a:rPr lang="en-US" altLang="fr-FR" sz="2000" dirty="0">
                <a:solidFill>
                  <a:schemeClr val="accent1">
                    <a:lumMod val="50000"/>
                  </a:schemeClr>
                </a:solidFill>
                <a:latin typeface="+mj-lt"/>
                <a:ea typeface="ＭＳ Ｐゴシック" charset="0"/>
                <a:cs typeface="Arial" pitchFamily="34" charset="0"/>
              </a:rPr>
              <a:t> de </a:t>
            </a:r>
            <a:r>
              <a:rPr lang="en-US" altLang="fr-FR" sz="2000" dirty="0" err="1">
                <a:solidFill>
                  <a:schemeClr val="accent1">
                    <a:lumMod val="50000"/>
                  </a:schemeClr>
                </a:solidFill>
                <a:latin typeface="+mj-lt"/>
                <a:ea typeface="ＭＳ Ｐゴシック" charset="0"/>
                <a:cs typeface="Arial" pitchFamily="34" charset="0"/>
              </a:rPr>
              <a:t>l’information</a:t>
            </a:r>
            <a:r>
              <a:rPr lang="en-US" altLang="fr-FR" sz="2000" dirty="0">
                <a:solidFill>
                  <a:schemeClr val="accent1">
                    <a:lumMod val="50000"/>
                  </a:schemeClr>
                </a:solidFill>
                <a:latin typeface="+mj-lt"/>
                <a:ea typeface="ＭＳ Ｐゴシック" charset="0"/>
                <a:cs typeface="Arial" pitchFamily="34" charset="0"/>
              </a:rPr>
              <a:t> </a:t>
            </a:r>
            <a:r>
              <a:rPr lang="en-US" altLang="fr-FR" sz="2000" dirty="0" err="1">
                <a:solidFill>
                  <a:schemeClr val="accent1">
                    <a:lumMod val="50000"/>
                  </a:schemeClr>
                </a:solidFill>
                <a:latin typeface="+mj-lt"/>
                <a:ea typeface="ＭＳ Ｐゴシック" charset="0"/>
                <a:cs typeface="Arial" pitchFamily="34" charset="0"/>
              </a:rPr>
              <a:t>scientifique</a:t>
            </a:r>
            <a:r>
              <a:rPr lang="en-US" altLang="fr-FR" sz="2000" dirty="0">
                <a:solidFill>
                  <a:schemeClr val="accent1">
                    <a:lumMod val="50000"/>
                  </a:schemeClr>
                </a:solidFill>
                <a:latin typeface="+mj-lt"/>
                <a:ea typeface="ＭＳ Ｐゴシック" charset="0"/>
                <a:cs typeface="Arial" pitchFamily="34" charset="0"/>
              </a:rPr>
              <a:t> et technique (INIST, CNRS) : </a:t>
            </a:r>
            <a:r>
              <a:rPr lang="en-US" altLang="fr-FR" sz="2000" dirty="0" err="1">
                <a:solidFill>
                  <a:schemeClr val="accent1">
                    <a:lumMod val="50000"/>
                  </a:schemeClr>
                </a:solidFill>
                <a:latin typeface="+mj-lt"/>
                <a:ea typeface="ＭＳ Ｐゴシック" charset="0"/>
                <a:cs typeface="Arial" pitchFamily="34" charset="0"/>
              </a:rPr>
              <a:t>agence</a:t>
            </a:r>
            <a:r>
              <a:rPr lang="en-US" altLang="fr-FR" sz="2000" dirty="0">
                <a:solidFill>
                  <a:schemeClr val="accent1">
                    <a:lumMod val="50000"/>
                  </a:schemeClr>
                </a:solidFill>
                <a:latin typeface="+mj-lt"/>
                <a:ea typeface="ＭＳ Ｐゴシック" charset="0"/>
                <a:cs typeface="Arial" pitchFamily="34" charset="0"/>
              </a:rPr>
              <a:t> DOI en France (consortium </a:t>
            </a:r>
            <a:r>
              <a:rPr lang="en-US" altLang="fr-FR" sz="2000" dirty="0" err="1">
                <a:solidFill>
                  <a:schemeClr val="accent1">
                    <a:lumMod val="50000"/>
                  </a:schemeClr>
                </a:solidFill>
                <a:latin typeface="+mj-lt"/>
                <a:ea typeface="ＭＳ Ｐゴシック" charset="0"/>
                <a:cs typeface="Arial" pitchFamily="34" charset="0"/>
              </a:rPr>
              <a:t>DataCite</a:t>
            </a:r>
            <a:r>
              <a:rPr lang="en-US" altLang="fr-FR" sz="2000" dirty="0" smtClean="0">
                <a:solidFill>
                  <a:schemeClr val="accent1">
                    <a:lumMod val="50000"/>
                  </a:schemeClr>
                </a:solidFill>
                <a:latin typeface="+mj-lt"/>
                <a:ea typeface="ＭＳ Ｐゴシック" charset="0"/>
                <a:cs typeface="Arial" pitchFamily="34" charset="0"/>
              </a:rPr>
              <a:t>).</a:t>
            </a:r>
            <a:endParaRPr lang="en-US" altLang="fr-FR" sz="2000"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en-US" altLang="fr-FR" sz="19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en-US" altLang="fr-FR" sz="2000" dirty="0" smtClean="0">
                <a:solidFill>
                  <a:schemeClr val="accent1">
                    <a:lumMod val="50000"/>
                  </a:schemeClr>
                </a:solidFill>
                <a:latin typeface="+mj-lt"/>
                <a:cs typeface="Arial" pitchFamily="34" charset="0"/>
              </a:rPr>
              <a:t>Le GBIF se base </a:t>
            </a:r>
            <a:r>
              <a:rPr lang="en-US" altLang="fr-FR" sz="2000" dirty="0" err="1" smtClean="0">
                <a:solidFill>
                  <a:schemeClr val="accent1">
                    <a:lumMod val="50000"/>
                  </a:schemeClr>
                </a:solidFill>
                <a:latin typeface="+mj-lt"/>
                <a:cs typeface="Arial" pitchFamily="34" charset="0"/>
              </a:rPr>
              <a:t>sur</a:t>
            </a:r>
            <a:r>
              <a:rPr lang="en-US" altLang="fr-FR" sz="2000" dirty="0" smtClean="0">
                <a:solidFill>
                  <a:schemeClr val="accent1">
                    <a:lumMod val="50000"/>
                  </a:schemeClr>
                </a:solidFill>
                <a:latin typeface="+mj-lt"/>
                <a:cs typeface="Arial" pitchFamily="34" charset="0"/>
              </a:rPr>
              <a:t> le </a:t>
            </a:r>
            <a:r>
              <a:rPr lang="en-US" altLang="fr-FR" sz="2000" dirty="0" err="1" smtClean="0">
                <a:solidFill>
                  <a:schemeClr val="accent1">
                    <a:lumMod val="50000"/>
                  </a:schemeClr>
                </a:solidFill>
                <a:latin typeface="+mj-lt"/>
                <a:cs typeface="Arial" pitchFamily="34" charset="0"/>
              </a:rPr>
              <a:t>système</a:t>
            </a:r>
            <a:r>
              <a:rPr lang="en-US" altLang="fr-FR" sz="2000" dirty="0" smtClean="0">
                <a:solidFill>
                  <a:schemeClr val="accent1">
                    <a:lumMod val="50000"/>
                  </a:schemeClr>
                </a:solidFill>
                <a:latin typeface="+mj-lt"/>
                <a:cs typeface="Arial" pitchFamily="34" charset="0"/>
              </a:rPr>
              <a:t> du DOI pour son </a:t>
            </a:r>
            <a:r>
              <a:rPr lang="en-US" altLang="fr-FR" sz="2000" dirty="0" err="1" smtClean="0">
                <a:solidFill>
                  <a:schemeClr val="accent1">
                    <a:lumMod val="50000"/>
                  </a:schemeClr>
                </a:solidFill>
                <a:latin typeface="+mj-lt"/>
                <a:cs typeface="Arial" pitchFamily="34" charset="0"/>
              </a:rPr>
              <a:t>modèle</a:t>
            </a:r>
            <a:r>
              <a:rPr lang="en-US" altLang="fr-FR" sz="2000" dirty="0" smtClean="0">
                <a:solidFill>
                  <a:schemeClr val="accent1">
                    <a:lumMod val="50000"/>
                  </a:schemeClr>
                </a:solidFill>
                <a:latin typeface="+mj-lt"/>
                <a:cs typeface="Arial" pitchFamily="34" charset="0"/>
              </a:rPr>
              <a:t> de citation</a:t>
            </a:r>
          </a:p>
          <a:p>
            <a:pPr eaLnBrk="1" hangingPunct="1">
              <a:lnSpc>
                <a:spcPct val="90000"/>
              </a:lnSpc>
              <a:buClr>
                <a:srgbClr val="77933C"/>
              </a:buClr>
              <a:buSzPct val="130000"/>
              <a:buFont typeface="Arial" pitchFamily="34" charset="0"/>
              <a:buChar char="•"/>
            </a:pPr>
            <a:endParaRPr lang="en-US" altLang="fr-FR" sz="20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en-US" altLang="fr-FR" sz="2000" dirty="0" err="1" smtClean="0">
                <a:solidFill>
                  <a:schemeClr val="accent1">
                    <a:lumMod val="50000"/>
                  </a:schemeClr>
                </a:solidFill>
                <a:latin typeface="+mj-lt"/>
                <a:cs typeface="Arial" pitchFamily="34" charset="0"/>
              </a:rPr>
              <a:t>Tous</a:t>
            </a:r>
            <a:r>
              <a:rPr lang="en-US" altLang="fr-FR" sz="2000" dirty="0" smtClean="0">
                <a:solidFill>
                  <a:schemeClr val="accent1">
                    <a:lumMod val="50000"/>
                  </a:schemeClr>
                </a:solidFill>
                <a:latin typeface="+mj-lt"/>
                <a:cs typeface="Arial" pitchFamily="34" charset="0"/>
              </a:rPr>
              <a:t> les </a:t>
            </a:r>
            <a:r>
              <a:rPr lang="en-US" altLang="fr-FR" sz="2000" dirty="0" err="1" smtClean="0">
                <a:solidFill>
                  <a:schemeClr val="accent1">
                    <a:lumMod val="50000"/>
                  </a:schemeClr>
                </a:solidFill>
                <a:latin typeface="+mj-lt"/>
                <a:cs typeface="Arial" pitchFamily="34" charset="0"/>
              </a:rPr>
              <a:t>jeux</a:t>
            </a:r>
            <a:r>
              <a:rPr lang="en-US" altLang="fr-FR" sz="2000" dirty="0" smtClean="0">
                <a:solidFill>
                  <a:schemeClr val="accent1">
                    <a:lumMod val="50000"/>
                  </a:schemeClr>
                </a:solidFill>
                <a:latin typeface="+mj-lt"/>
                <a:cs typeface="Arial" pitchFamily="34" charset="0"/>
              </a:rPr>
              <a:t> de </a:t>
            </a:r>
            <a:r>
              <a:rPr lang="en-US" altLang="fr-FR" sz="2000" dirty="0" err="1" smtClean="0">
                <a:solidFill>
                  <a:schemeClr val="accent1">
                    <a:lumMod val="50000"/>
                  </a:schemeClr>
                </a:solidFill>
                <a:latin typeface="+mj-lt"/>
                <a:cs typeface="Arial" pitchFamily="34" charset="0"/>
              </a:rPr>
              <a:t>données</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connectés</a:t>
            </a:r>
            <a:r>
              <a:rPr lang="en-US" altLang="fr-FR" sz="2000" dirty="0" smtClean="0">
                <a:solidFill>
                  <a:schemeClr val="accent1">
                    <a:lumMod val="50000"/>
                  </a:schemeClr>
                </a:solidFill>
                <a:latin typeface="+mj-lt"/>
                <a:cs typeface="Arial" pitchFamily="34" charset="0"/>
              </a:rPr>
              <a:t> au GBIF </a:t>
            </a:r>
            <a:r>
              <a:rPr lang="en-US" altLang="fr-FR" sz="2000" dirty="0" err="1" smtClean="0">
                <a:solidFill>
                  <a:schemeClr val="accent1">
                    <a:lumMod val="50000"/>
                  </a:schemeClr>
                </a:solidFill>
                <a:latin typeface="+mj-lt"/>
                <a:cs typeface="Arial" pitchFamily="34" charset="0"/>
              </a:rPr>
              <a:t>ainsi</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que</a:t>
            </a:r>
            <a:r>
              <a:rPr lang="en-US" altLang="fr-FR" sz="2000" dirty="0" smtClean="0">
                <a:solidFill>
                  <a:schemeClr val="accent1">
                    <a:lumMod val="50000"/>
                  </a:schemeClr>
                </a:solidFill>
                <a:latin typeface="+mj-lt"/>
                <a:cs typeface="Arial" pitchFamily="34" charset="0"/>
              </a:rPr>
              <a:t> les </a:t>
            </a:r>
            <a:r>
              <a:rPr lang="en-US" altLang="fr-FR" sz="2000" dirty="0" err="1" smtClean="0">
                <a:solidFill>
                  <a:schemeClr val="accent1">
                    <a:lumMod val="50000"/>
                  </a:schemeClr>
                </a:solidFill>
                <a:latin typeface="+mj-lt"/>
                <a:cs typeface="Arial" pitchFamily="34" charset="0"/>
              </a:rPr>
              <a:t>téléchargements</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ont</a:t>
            </a:r>
            <a:r>
              <a:rPr lang="en-US" altLang="fr-FR" sz="2000" dirty="0" smtClean="0">
                <a:solidFill>
                  <a:schemeClr val="accent1">
                    <a:lumMod val="50000"/>
                  </a:schemeClr>
                </a:solidFill>
                <a:latin typeface="+mj-lt"/>
                <a:cs typeface="Arial" pitchFamily="34" charset="0"/>
              </a:rPr>
              <a:t> un DOI </a:t>
            </a:r>
            <a:r>
              <a:rPr lang="en-US" altLang="fr-FR" sz="2000" dirty="0" err="1" smtClean="0">
                <a:solidFill>
                  <a:schemeClr val="accent1">
                    <a:lumMod val="50000"/>
                  </a:schemeClr>
                </a:solidFill>
                <a:latin typeface="+mj-lt"/>
                <a:cs typeface="Arial" pitchFamily="34" charset="0"/>
              </a:rPr>
              <a:t>attribué</a:t>
            </a:r>
            <a:r>
              <a:rPr lang="en-US" altLang="fr-FR" sz="2000" dirty="0" smtClean="0">
                <a:solidFill>
                  <a:schemeClr val="accent1">
                    <a:lumMod val="50000"/>
                  </a:schemeClr>
                </a:solidFill>
                <a:latin typeface="+mj-lt"/>
                <a:cs typeface="Arial" pitchFamily="34" charset="0"/>
              </a:rPr>
              <a:t> par le GBIF </a:t>
            </a:r>
            <a:r>
              <a:rPr lang="en-US" altLang="fr-FR" sz="2000" dirty="0" err="1" smtClean="0">
                <a:solidFill>
                  <a:schemeClr val="accent1">
                    <a:lumMod val="50000"/>
                  </a:schemeClr>
                </a:solidFill>
                <a:latin typeface="+mj-lt"/>
                <a:cs typeface="Arial" pitchFamily="34" charset="0"/>
              </a:rPr>
              <a:t>ou</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repris</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si</a:t>
            </a:r>
            <a:r>
              <a:rPr lang="en-US" altLang="fr-FR" sz="2000" dirty="0" smtClean="0">
                <a:solidFill>
                  <a:schemeClr val="accent1">
                    <a:lumMod val="50000"/>
                  </a:schemeClr>
                </a:solidFill>
                <a:latin typeface="+mj-lt"/>
                <a:cs typeface="Arial" pitchFamily="34" charset="0"/>
              </a:rPr>
              <a:t> déjà </a:t>
            </a:r>
            <a:r>
              <a:rPr lang="en-US" altLang="fr-FR" sz="2000" dirty="0" err="1" smtClean="0">
                <a:solidFill>
                  <a:schemeClr val="accent1">
                    <a:lumMod val="50000"/>
                  </a:schemeClr>
                </a:solidFill>
                <a:latin typeface="+mj-lt"/>
                <a:cs typeface="Arial" pitchFamily="34" charset="0"/>
              </a:rPr>
              <a:t>existant</a:t>
            </a:r>
            <a:r>
              <a:rPr lang="en-US" altLang="fr-FR" sz="2000" dirty="0" smtClean="0">
                <a:solidFill>
                  <a:schemeClr val="accent1">
                    <a:lumMod val="50000"/>
                  </a:schemeClr>
                </a:solidFill>
                <a:latin typeface="+mj-lt"/>
                <a:cs typeface="Arial" pitchFamily="34" charset="0"/>
              </a:rPr>
              <a:t> et les citations </a:t>
            </a:r>
            <a:r>
              <a:rPr lang="en-US" altLang="fr-FR" sz="2000" dirty="0" err="1" smtClean="0">
                <a:solidFill>
                  <a:schemeClr val="accent1">
                    <a:lumMod val="50000"/>
                  </a:schemeClr>
                </a:solidFill>
                <a:latin typeface="+mj-lt"/>
                <a:cs typeface="Arial" pitchFamily="34" charset="0"/>
              </a:rPr>
              <a:t>proposées</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référencent</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ce</a:t>
            </a:r>
            <a:r>
              <a:rPr lang="en-US" altLang="fr-FR" sz="2000" dirty="0" smtClean="0">
                <a:solidFill>
                  <a:schemeClr val="accent1">
                    <a:lumMod val="50000"/>
                  </a:schemeClr>
                </a:solidFill>
                <a:latin typeface="+mj-lt"/>
                <a:cs typeface="Arial" pitchFamily="34" charset="0"/>
              </a:rPr>
              <a:t> DOI. </a:t>
            </a:r>
          </a:p>
          <a:p>
            <a:pPr eaLnBrk="1" hangingPunct="1">
              <a:lnSpc>
                <a:spcPct val="90000"/>
              </a:lnSpc>
              <a:buClr>
                <a:srgbClr val="77933C"/>
              </a:buClr>
              <a:buSzPct val="130000"/>
              <a:buFont typeface="Arial" pitchFamily="34" charset="0"/>
              <a:buChar char="•"/>
            </a:pPr>
            <a:endParaRPr lang="en-US" altLang="fr-FR" sz="2000"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en-US" altLang="fr-FR" sz="2000" dirty="0" smtClean="0">
                <a:solidFill>
                  <a:schemeClr val="accent1">
                    <a:lumMod val="50000"/>
                  </a:schemeClr>
                </a:solidFill>
                <a:latin typeface="+mj-lt"/>
                <a:cs typeface="Arial" pitchFamily="34" charset="0"/>
              </a:rPr>
              <a:t>Pour les </a:t>
            </a:r>
            <a:r>
              <a:rPr lang="en-US" altLang="fr-FR" sz="2000" dirty="0" err="1" smtClean="0">
                <a:solidFill>
                  <a:schemeClr val="accent1">
                    <a:lumMod val="50000"/>
                  </a:schemeClr>
                </a:solidFill>
                <a:latin typeface="+mj-lt"/>
                <a:cs typeface="Arial" pitchFamily="34" charset="0"/>
              </a:rPr>
              <a:t>utilisateurs</a:t>
            </a:r>
            <a:r>
              <a:rPr lang="en-US" altLang="fr-FR" sz="2000" dirty="0" smtClean="0">
                <a:solidFill>
                  <a:schemeClr val="accent1">
                    <a:lumMod val="50000"/>
                  </a:schemeClr>
                </a:solidFill>
                <a:latin typeface="+mj-lt"/>
                <a:cs typeface="Arial" pitchFamily="34" charset="0"/>
              </a:rPr>
              <a:t>, </a:t>
            </a:r>
            <a:r>
              <a:rPr lang="en-US" altLang="fr-FR" sz="2000" dirty="0" err="1">
                <a:solidFill>
                  <a:schemeClr val="accent1">
                    <a:lumMod val="50000"/>
                  </a:schemeClr>
                </a:solidFill>
                <a:latin typeface="+mj-lt"/>
                <a:cs typeface="Arial" pitchFamily="34" charset="0"/>
              </a:rPr>
              <a:t>a</a:t>
            </a:r>
            <a:r>
              <a:rPr lang="en-US" altLang="fr-FR" sz="2000" dirty="0" err="1" smtClean="0">
                <a:solidFill>
                  <a:schemeClr val="accent1">
                    <a:lumMod val="50000"/>
                  </a:schemeClr>
                </a:solidFill>
                <a:latin typeface="+mj-lt"/>
                <a:cs typeface="Arial" pitchFamily="34" charset="0"/>
              </a:rPr>
              <a:t>ccès</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à</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une</a:t>
            </a:r>
            <a:r>
              <a:rPr lang="en-US" altLang="fr-FR" sz="2000" dirty="0" smtClean="0">
                <a:solidFill>
                  <a:schemeClr val="accent1">
                    <a:lumMod val="50000"/>
                  </a:schemeClr>
                </a:solidFill>
                <a:latin typeface="+mj-lt"/>
                <a:cs typeface="Arial" pitchFamily="34" charset="0"/>
              </a:rPr>
              <a:t> source de </a:t>
            </a:r>
            <a:r>
              <a:rPr lang="en-US" altLang="fr-FR" sz="2000" dirty="0" err="1" smtClean="0">
                <a:solidFill>
                  <a:schemeClr val="accent1">
                    <a:lumMod val="50000"/>
                  </a:schemeClr>
                </a:solidFill>
                <a:latin typeface="+mj-lt"/>
                <a:cs typeface="Arial" pitchFamily="34" charset="0"/>
              </a:rPr>
              <a:t>référence</a:t>
            </a:r>
            <a:r>
              <a:rPr lang="en-US" altLang="fr-FR" sz="2000" dirty="0" smtClean="0">
                <a:solidFill>
                  <a:schemeClr val="accent1">
                    <a:lumMod val="50000"/>
                  </a:schemeClr>
                </a:solidFill>
                <a:latin typeface="+mj-lt"/>
                <a:cs typeface="Arial" pitchFamily="34" charset="0"/>
              </a:rPr>
              <a:t> stable et </a:t>
            </a:r>
            <a:r>
              <a:rPr lang="en-US" altLang="fr-FR" sz="2000" dirty="0" err="1" smtClean="0">
                <a:solidFill>
                  <a:schemeClr val="accent1">
                    <a:lumMod val="50000"/>
                  </a:schemeClr>
                </a:solidFill>
                <a:latin typeface="+mj-lt"/>
                <a:cs typeface="Arial" pitchFamily="34" charset="0"/>
              </a:rPr>
              <a:t>facilement</a:t>
            </a:r>
            <a:r>
              <a:rPr lang="en-US" altLang="fr-FR" sz="2000" dirty="0" smtClean="0">
                <a:solidFill>
                  <a:schemeClr val="accent1">
                    <a:lumMod val="50000"/>
                  </a:schemeClr>
                </a:solidFill>
                <a:latin typeface="+mj-lt"/>
                <a:cs typeface="Arial" pitchFamily="34" charset="0"/>
              </a:rPr>
              <a:t> citable.</a:t>
            </a:r>
            <a:endParaRPr lang="en-US" altLang="fr-FR" sz="20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en-US" altLang="fr-FR" sz="2000"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en-US" altLang="fr-FR" sz="2000" dirty="0" smtClean="0">
                <a:solidFill>
                  <a:schemeClr val="accent1">
                    <a:lumMod val="50000"/>
                  </a:schemeClr>
                </a:solidFill>
                <a:latin typeface="+mj-lt"/>
                <a:cs typeface="Arial" pitchFamily="34" charset="0"/>
              </a:rPr>
              <a:t>Pour les </a:t>
            </a:r>
            <a:r>
              <a:rPr lang="en-US" altLang="fr-FR" sz="2000" dirty="0" err="1" smtClean="0">
                <a:solidFill>
                  <a:schemeClr val="accent1">
                    <a:lumMod val="50000"/>
                  </a:schemeClr>
                </a:solidFill>
                <a:latin typeface="+mj-lt"/>
                <a:cs typeface="Arial" pitchFamily="34" charset="0"/>
              </a:rPr>
              <a:t>fournisseurs</a:t>
            </a:r>
            <a:r>
              <a:rPr lang="en-US" altLang="fr-FR" sz="2000" dirty="0" smtClean="0">
                <a:solidFill>
                  <a:schemeClr val="accent1">
                    <a:lumMod val="50000"/>
                  </a:schemeClr>
                </a:solidFill>
                <a:latin typeface="+mj-lt"/>
                <a:cs typeface="Arial" pitchFamily="34" charset="0"/>
              </a:rPr>
              <a:t> de </a:t>
            </a:r>
            <a:r>
              <a:rPr lang="en-US" altLang="fr-FR" sz="2000" dirty="0" err="1" smtClean="0">
                <a:solidFill>
                  <a:schemeClr val="accent1">
                    <a:lumMod val="50000"/>
                  </a:schemeClr>
                </a:solidFill>
                <a:latin typeface="+mj-lt"/>
                <a:cs typeface="Arial" pitchFamily="34" charset="0"/>
              </a:rPr>
              <a:t>données</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possibilité</a:t>
            </a:r>
            <a:r>
              <a:rPr lang="en-US" altLang="fr-FR" sz="2000" dirty="0" smtClean="0">
                <a:solidFill>
                  <a:schemeClr val="accent1">
                    <a:lumMod val="50000"/>
                  </a:schemeClr>
                </a:solidFill>
                <a:latin typeface="+mj-lt"/>
                <a:cs typeface="Arial" pitchFamily="34" charset="0"/>
              </a:rPr>
              <a:t> de </a:t>
            </a:r>
            <a:r>
              <a:rPr lang="en-US" altLang="fr-FR" sz="2000" dirty="0" err="1" smtClean="0">
                <a:solidFill>
                  <a:schemeClr val="accent1">
                    <a:lumMod val="50000"/>
                  </a:schemeClr>
                </a:solidFill>
                <a:latin typeface="+mj-lt"/>
                <a:cs typeface="Arial" pitchFamily="34" charset="0"/>
              </a:rPr>
              <a:t>retracer</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leurs</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données</a:t>
            </a:r>
            <a:r>
              <a:rPr lang="en-US" altLang="fr-FR" sz="2000" dirty="0" smtClean="0">
                <a:solidFill>
                  <a:schemeClr val="accent1">
                    <a:lumMod val="50000"/>
                  </a:schemeClr>
                </a:solidFill>
                <a:latin typeface="+mj-lt"/>
                <a:cs typeface="Arial" pitchFamily="34" charset="0"/>
              </a:rPr>
              <a:t> </a:t>
            </a:r>
            <a:r>
              <a:rPr lang="en-US" altLang="fr-FR" sz="2000" dirty="0" err="1" smtClean="0">
                <a:solidFill>
                  <a:schemeClr val="accent1">
                    <a:lumMod val="50000"/>
                  </a:schemeClr>
                </a:solidFill>
                <a:latin typeface="+mj-lt"/>
                <a:cs typeface="Arial" pitchFamily="34" charset="0"/>
              </a:rPr>
              <a:t>dans</a:t>
            </a:r>
            <a:r>
              <a:rPr lang="en-US" altLang="fr-FR" sz="2000" dirty="0" smtClean="0">
                <a:solidFill>
                  <a:schemeClr val="accent1">
                    <a:lumMod val="50000"/>
                  </a:schemeClr>
                </a:solidFill>
                <a:latin typeface="+mj-lt"/>
                <a:cs typeface="Arial" pitchFamily="34" charset="0"/>
              </a:rPr>
              <a:t> les publications.  </a:t>
            </a:r>
          </a:p>
          <a:p>
            <a:pPr eaLnBrk="1" hangingPunct="1">
              <a:lnSpc>
                <a:spcPct val="90000"/>
              </a:lnSpc>
              <a:buClr>
                <a:srgbClr val="77933C"/>
              </a:buClr>
              <a:buSzPct val="130000"/>
              <a:buFont typeface="Arial" pitchFamily="34" charset="0"/>
              <a:buChar char="•"/>
            </a:pPr>
            <a:endParaRPr lang="en-US" altLang="fr-FR" sz="19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en-US" altLang="fr-FR" sz="1900"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en-US" altLang="fr-FR" sz="1900"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en-US" altLang="fr-FR" sz="1900" dirty="0">
              <a:solidFill>
                <a:schemeClr val="accent1">
                  <a:lumMod val="50000"/>
                </a:schemeClr>
              </a:solidFill>
              <a:latin typeface="+mj-lt"/>
              <a:cs typeface="Arial" pitchFamily="34" charset="0"/>
            </a:endParaRPr>
          </a:p>
        </p:txBody>
      </p:sp>
      <p:pic>
        <p:nvPicPr>
          <p:cNvPr id="4" name="Image 9" descr="logo_de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76200"/>
            <a:ext cx="7186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smtClean="0">
                <a:solidFill>
                  <a:schemeClr val="accent1">
                    <a:lumMod val="50000"/>
                  </a:schemeClr>
                </a:solidFill>
              </a:rPr>
              <a:t>Digital Object Identifier (DOI)</a:t>
            </a:r>
            <a:endParaRPr lang="fr-FR" altLang="fr-FR" b="1" dirty="0">
              <a:solidFill>
                <a:schemeClr val="accent1">
                  <a:lumMod val="50000"/>
                </a:schemeClr>
              </a:solidFill>
            </a:endParaRPr>
          </a:p>
        </p:txBody>
      </p:sp>
    </p:spTree>
    <p:extLst>
      <p:ext uri="{BB962C8B-B14F-4D97-AF65-F5344CB8AC3E}">
        <p14:creationId xmlns:p14="http://schemas.microsoft.com/office/powerpoint/2010/main" val="1512634052"/>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81" y="931270"/>
            <a:ext cx="5302136" cy="175272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13" y="1933753"/>
            <a:ext cx="6477000" cy="343960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3963" y="4338576"/>
            <a:ext cx="5168900" cy="2189394"/>
          </a:xfrm>
          <a:prstGeom prst="rect">
            <a:avLst/>
          </a:prstGeom>
        </p:spPr>
      </p:pic>
      <p:pic>
        <p:nvPicPr>
          <p:cNvPr id="4" name="Image 9" descr="logo_def.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0" y="76200"/>
            <a:ext cx="7186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smtClean="0">
                <a:solidFill>
                  <a:schemeClr val="accent1">
                    <a:lumMod val="50000"/>
                  </a:schemeClr>
                </a:solidFill>
              </a:rPr>
              <a:t>Digital Object Identifier (DOI)</a:t>
            </a:r>
            <a:endParaRPr lang="fr-FR" altLang="fr-FR" b="1" dirty="0">
              <a:solidFill>
                <a:schemeClr val="accent1">
                  <a:lumMod val="50000"/>
                </a:schemeClr>
              </a:solidFill>
            </a:endParaRPr>
          </a:p>
        </p:txBody>
      </p:sp>
      <p:sp>
        <p:nvSpPr>
          <p:cNvPr id="8" name="Rectangle 7"/>
          <p:cNvSpPr/>
          <p:nvPr/>
        </p:nvSpPr>
        <p:spPr>
          <a:xfrm>
            <a:off x="203200" y="980920"/>
            <a:ext cx="4521199" cy="75874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724399" y="3855743"/>
            <a:ext cx="1358901" cy="31356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373664" y="5567445"/>
            <a:ext cx="4709636" cy="41425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373664" y="5981701"/>
            <a:ext cx="4709636" cy="394142"/>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998508"/>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oneTexte 1"/>
          <p:cNvSpPr txBox="1">
            <a:spLocks noChangeArrowheads="1"/>
          </p:cNvSpPr>
          <p:nvPr/>
        </p:nvSpPr>
        <p:spPr bwMode="auto">
          <a:xfrm>
            <a:off x="323850" y="2003425"/>
            <a:ext cx="670401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fr-FR" altLang="fr-FR" sz="3600" b="1" dirty="0" smtClean="0">
                <a:solidFill>
                  <a:schemeClr val="tx2"/>
                </a:solidFill>
              </a:rPr>
              <a:t>Global </a:t>
            </a:r>
            <a:r>
              <a:rPr lang="fr-FR" altLang="fr-FR" sz="3600" b="1" dirty="0" err="1" smtClean="0">
                <a:solidFill>
                  <a:schemeClr val="tx2"/>
                </a:solidFill>
              </a:rPr>
              <a:t>Biodiversity</a:t>
            </a:r>
            <a:r>
              <a:rPr lang="fr-FR" altLang="fr-FR" sz="3600" b="1" dirty="0" smtClean="0">
                <a:solidFill>
                  <a:schemeClr val="tx2"/>
                </a:solidFill>
              </a:rPr>
              <a:t> Information Facility (GBIF)</a:t>
            </a:r>
          </a:p>
          <a:p>
            <a:pPr algn="ctr" eaLnBrk="1" hangingPunct="1">
              <a:spcBef>
                <a:spcPct val="0"/>
              </a:spcBef>
              <a:buFontTx/>
              <a:buNone/>
            </a:pPr>
            <a:endParaRPr lang="fr-FR" altLang="fr-FR" sz="3600" b="1" dirty="0">
              <a:solidFill>
                <a:schemeClr val="tx2"/>
              </a:solidFill>
            </a:endParaRPr>
          </a:p>
          <a:p>
            <a:pPr algn="ctr" eaLnBrk="1" hangingPunct="1">
              <a:spcBef>
                <a:spcPct val="0"/>
              </a:spcBef>
              <a:buFontTx/>
              <a:buNone/>
            </a:pPr>
            <a:r>
              <a:rPr lang="fr-FR" altLang="fr-FR" sz="2400" b="1" dirty="0" err="1" smtClean="0">
                <a:solidFill>
                  <a:schemeClr val="tx2"/>
                </a:solidFill>
              </a:rPr>
              <a:t>Syst</a:t>
            </a:r>
            <a:r>
              <a:rPr lang="en-US" altLang="fr-FR" sz="2400" b="1" dirty="0" err="1" smtClean="0">
                <a:solidFill>
                  <a:schemeClr val="tx2"/>
                </a:solidFill>
              </a:rPr>
              <a:t>ème</a:t>
            </a:r>
            <a:r>
              <a:rPr lang="en-US" altLang="fr-FR" sz="2400" b="1" dirty="0" smtClean="0">
                <a:solidFill>
                  <a:schemeClr val="tx2"/>
                </a:solidFill>
              </a:rPr>
              <a:t> </a:t>
            </a:r>
            <a:r>
              <a:rPr lang="en-US" altLang="fr-FR" sz="2400" b="1" dirty="0" err="1">
                <a:solidFill>
                  <a:schemeClr val="tx2"/>
                </a:solidFill>
              </a:rPr>
              <a:t>M</a:t>
            </a:r>
            <a:r>
              <a:rPr lang="en-US" altLang="fr-FR" sz="2400" b="1" dirty="0" err="1" smtClean="0">
                <a:solidFill>
                  <a:schemeClr val="tx2"/>
                </a:solidFill>
              </a:rPr>
              <a:t>ondial</a:t>
            </a:r>
            <a:r>
              <a:rPr lang="en-US" altLang="fr-FR" sz="2400" b="1" dirty="0" smtClean="0">
                <a:solidFill>
                  <a:schemeClr val="tx2"/>
                </a:solidFill>
              </a:rPr>
              <a:t> d</a:t>
            </a:r>
            <a:r>
              <a:rPr lang="fr-FR" altLang="fr-FR" sz="2400" b="1" dirty="0" smtClean="0">
                <a:solidFill>
                  <a:schemeClr val="tx2"/>
                </a:solidFill>
              </a:rPr>
              <a:t>’Information sur la </a:t>
            </a:r>
            <a:r>
              <a:rPr lang="fr-FR" altLang="fr-FR" sz="2400" b="1" dirty="0" err="1" smtClean="0">
                <a:solidFill>
                  <a:schemeClr val="tx2"/>
                </a:solidFill>
              </a:rPr>
              <a:t>Biodiversit</a:t>
            </a:r>
            <a:r>
              <a:rPr lang="en-US" altLang="fr-FR" sz="2400" b="1" dirty="0" err="1" smtClean="0">
                <a:solidFill>
                  <a:schemeClr val="tx2"/>
                </a:solidFill>
              </a:rPr>
              <a:t>é</a:t>
            </a:r>
            <a:endParaRPr lang="en-US" altLang="fr-FR" sz="2400" b="1" dirty="0" smtClean="0">
              <a:solidFill>
                <a:schemeClr val="tx2"/>
              </a:solidFill>
            </a:endParaRPr>
          </a:p>
        </p:txBody>
      </p:sp>
      <p:pic>
        <p:nvPicPr>
          <p:cNvPr id="5" name="Image 9" descr="logo_def.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826961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36880" y="1838960"/>
            <a:ext cx="6055360" cy="1631216"/>
          </a:xfrm>
          <a:prstGeom prst="rect">
            <a:avLst/>
          </a:prstGeom>
          <a:noFill/>
        </p:spPr>
        <p:txBody>
          <a:bodyPr wrap="square" rtlCol="0">
            <a:spAutoFit/>
          </a:bodyPr>
          <a:lstStyle/>
          <a:p>
            <a:pPr algn="ctr"/>
            <a:r>
              <a:rPr lang="fr-FR" sz="5000" b="1" dirty="0">
                <a:solidFill>
                  <a:schemeClr val="accent1">
                    <a:lumMod val="50000"/>
                  </a:schemeClr>
                </a:solidFill>
                <a:latin typeface="+mj-lt"/>
              </a:rPr>
              <a:t>Le point nodal</a:t>
            </a:r>
          </a:p>
          <a:p>
            <a:pPr algn="ctr"/>
            <a:r>
              <a:rPr lang="fr-FR" sz="5000" b="1" dirty="0">
                <a:solidFill>
                  <a:schemeClr val="accent1">
                    <a:lumMod val="50000"/>
                  </a:schemeClr>
                </a:solidFill>
                <a:latin typeface="+mj-lt"/>
              </a:rPr>
              <a:t>GBIF France</a:t>
            </a:r>
          </a:p>
        </p:txBody>
      </p:sp>
      <p:pic>
        <p:nvPicPr>
          <p:cNvPr id="3" name="Image 9" descr="logo_def.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26942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88900" y="1308100"/>
            <a:ext cx="7097713" cy="398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8286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buClr>
                <a:srgbClr val="77933C"/>
              </a:buClr>
              <a:buSzPct val="130000"/>
              <a:buFont typeface="Arial" pitchFamily="34" charset="0"/>
              <a:buChar char="•"/>
            </a:pPr>
            <a:r>
              <a:rPr lang="fr-FR" altLang="fr-FR" dirty="0">
                <a:solidFill>
                  <a:schemeClr val="accent1">
                    <a:lumMod val="50000"/>
                  </a:schemeClr>
                </a:solidFill>
                <a:latin typeface="+mj-lt"/>
                <a:cs typeface="Arial" pitchFamily="34" charset="0"/>
              </a:rPr>
              <a:t>Lancé en 2006</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a:solidFill>
                  <a:schemeClr val="accent1">
                    <a:lumMod val="50000"/>
                  </a:schemeClr>
                </a:solidFill>
                <a:latin typeface="+mj-lt"/>
                <a:cs typeface="Arial" pitchFamily="34" charset="0"/>
              </a:rPr>
              <a:t>Intégré au MNHN (Muséum National d’Histoire Naturelle)</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Equipe de 4 personnes et 2 coordinateurs</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err="1" smtClean="0">
                <a:solidFill>
                  <a:schemeClr val="accent1">
                    <a:lumMod val="50000"/>
                  </a:schemeClr>
                </a:solidFill>
                <a:latin typeface="+mj-lt"/>
                <a:cs typeface="Arial" pitchFamily="34" charset="0"/>
              </a:rPr>
              <a:t>www.gbif.fr</a:t>
            </a:r>
            <a:endParaRPr lang="fr-FR" altLang="fr-FR"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dirty="0" smtClean="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sz="2200" b="1"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endParaRPr lang="fr-FR" altLang="fr-FR" sz="1900" dirty="0">
              <a:solidFill>
                <a:schemeClr val="accent1">
                  <a:lumMod val="50000"/>
                </a:schemeClr>
              </a:solidFill>
              <a:latin typeface="+mj-lt"/>
              <a:cs typeface="Arial" pitchFamily="34" charset="0"/>
            </a:endParaRPr>
          </a:p>
        </p:txBody>
      </p:sp>
      <p:sp>
        <p:nvSpPr>
          <p:cNvPr id="7" name="Rectangle 2"/>
          <p:cNvSpPr txBox="1">
            <a:spLocks noChangeArrowheads="1"/>
          </p:cNvSpPr>
          <p:nvPr/>
        </p:nvSpPr>
        <p:spPr bwMode="auto">
          <a:xfrm>
            <a:off x="0" y="76200"/>
            <a:ext cx="7186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a:solidFill>
                  <a:schemeClr val="accent1">
                    <a:lumMod val="50000"/>
                  </a:schemeClr>
                </a:solidFill>
              </a:rPr>
              <a:t>Fonctionnement du point nodal français</a:t>
            </a:r>
          </a:p>
        </p:txBody>
      </p:sp>
      <p:pic>
        <p:nvPicPr>
          <p:cNvPr id="8" name="Image 9" descr="logo_de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94919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9137"/>
            <a:ext cx="9144000" cy="5511225"/>
          </a:xfrm>
          <a:prstGeom prst="rect">
            <a:avLst/>
          </a:prstGeom>
        </p:spPr>
      </p:pic>
    </p:spTree>
    <p:extLst>
      <p:ext uri="{BB962C8B-B14F-4D97-AF65-F5344CB8AC3E}">
        <p14:creationId xmlns:p14="http://schemas.microsoft.com/office/powerpoint/2010/main" val="524089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192100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ChangeArrowheads="1"/>
          </p:cNvSpPr>
          <p:nvPr/>
        </p:nvSpPr>
        <p:spPr bwMode="auto">
          <a:xfrm>
            <a:off x="-10161" y="649773"/>
            <a:ext cx="7621477" cy="5597173"/>
          </a:xfrm>
          <a:prstGeom prst="rect">
            <a:avLst/>
          </a:prstGeom>
          <a:noFill/>
          <a:ln w="9525">
            <a:noFill/>
            <a:miter lim="800000"/>
            <a:headEnd/>
            <a:tailEnd/>
          </a:ln>
        </p:spPr>
        <p:txBody>
          <a:bodyPr wrap="square">
            <a:spAutoFit/>
          </a:bodyPr>
          <a:lstStyle/>
          <a:p>
            <a:pPr algn="ctr" hangingPunct="0">
              <a:lnSpc>
                <a:spcPct val="93000"/>
              </a:lnSpc>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b="1" dirty="0"/>
              <a:t/>
            </a:r>
            <a:br>
              <a:rPr lang="en-GB" b="1" dirty="0"/>
            </a:br>
            <a:endParaRPr lang="en-GB" b="1" dirty="0"/>
          </a:p>
          <a:p>
            <a:pPr algn="ctr" hangingPunct="0">
              <a:lnSpc>
                <a:spcPct val="150000"/>
              </a:lnSpc>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dirty="0">
                <a:solidFill>
                  <a:schemeClr val="accent1">
                    <a:lumMod val="50000"/>
                  </a:schemeClr>
                </a:solidFill>
                <a:latin typeface="+mj-lt"/>
              </a:rPr>
              <a:t>Equipe GBIF France </a:t>
            </a:r>
            <a:r>
              <a:rPr lang="fr-FR" sz="2600" dirty="0">
                <a:solidFill>
                  <a:schemeClr val="accent1">
                    <a:lumMod val="50000"/>
                  </a:schemeClr>
                </a:solidFill>
                <a:latin typeface="+mj-lt"/>
              </a:rPr>
              <a:t/>
            </a:r>
            <a:br>
              <a:rPr lang="fr-FR" sz="2600" dirty="0">
                <a:solidFill>
                  <a:schemeClr val="accent1">
                    <a:lumMod val="50000"/>
                  </a:schemeClr>
                </a:solidFill>
                <a:latin typeface="+mj-lt"/>
              </a:rPr>
            </a:br>
            <a:r>
              <a:rPr lang="fr-FR" sz="2600" dirty="0">
                <a:solidFill>
                  <a:schemeClr val="accent1">
                    <a:lumMod val="50000"/>
                  </a:schemeClr>
                </a:solidFill>
                <a:latin typeface="+mj-lt"/>
                <a:hlinkClick r:id="rId3"/>
              </a:rPr>
              <a:t>gbif@gbif.fr</a:t>
            </a:r>
            <a:endParaRPr lang="fr-FR" sz="2600" dirty="0">
              <a:solidFill>
                <a:schemeClr val="accent1">
                  <a:lumMod val="50000"/>
                </a:schemeClr>
              </a:solidFill>
              <a:latin typeface="+mj-lt"/>
            </a:endParaRPr>
          </a:p>
          <a:p>
            <a:pPr algn="ctr" hangingPunct="0">
              <a:lnSpc>
                <a:spcPct val="93000"/>
              </a:lnSpc>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u="sng" dirty="0">
                <a:solidFill>
                  <a:schemeClr val="accent1">
                    <a:lumMod val="50000"/>
                  </a:schemeClr>
                </a:solidFill>
                <a:latin typeface="+mj-lt"/>
              </a:rPr>
              <a:t/>
            </a:r>
            <a:br>
              <a:rPr lang="fr-FR" sz="2600" u="sng" dirty="0">
                <a:solidFill>
                  <a:schemeClr val="accent1">
                    <a:lumMod val="50000"/>
                  </a:schemeClr>
                </a:solidFill>
                <a:latin typeface="+mj-lt"/>
              </a:rPr>
            </a:br>
            <a:r>
              <a:rPr lang="fr-FR" sz="2600" dirty="0">
                <a:solidFill>
                  <a:schemeClr val="accent1">
                    <a:lumMod val="50000"/>
                  </a:schemeClr>
                </a:solidFill>
                <a:latin typeface="+mj-lt"/>
              </a:rPr>
              <a:t> </a:t>
            </a:r>
            <a:r>
              <a:rPr lang="fr-FR" sz="2600" b="1" dirty="0">
                <a:solidFill>
                  <a:schemeClr val="accent1">
                    <a:lumMod val="50000"/>
                  </a:schemeClr>
                </a:solidFill>
                <a:latin typeface="+mj-lt"/>
              </a:rPr>
              <a:t>Site web</a:t>
            </a:r>
          </a:p>
          <a:p>
            <a:pPr algn="ctr" hangingPunct="0">
              <a:lnSpc>
                <a:spcPct val="93000"/>
              </a:lnSpc>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dirty="0">
                <a:solidFill>
                  <a:schemeClr val="accent1">
                    <a:lumMod val="50000"/>
                  </a:schemeClr>
                </a:solidFill>
                <a:latin typeface="+mj-lt"/>
                <a:hlinkClick r:id="rId4"/>
              </a:rPr>
              <a:t>www.gbif.fr</a:t>
            </a:r>
            <a:endParaRPr lang="fr-FR" sz="2600" dirty="0">
              <a:solidFill>
                <a:schemeClr val="accent1">
                  <a:lumMod val="50000"/>
                </a:schemeClr>
              </a:solidFill>
              <a:latin typeface="+mj-lt"/>
            </a:endParaRPr>
          </a:p>
          <a:p>
            <a:pPr algn="ctr" hangingPunct="0">
              <a:lnSpc>
                <a:spcPct val="93000"/>
              </a:lnSpc>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FR" sz="2600" dirty="0">
              <a:solidFill>
                <a:schemeClr val="accent1">
                  <a:lumMod val="50000"/>
                </a:schemeClr>
              </a:solidFill>
              <a:latin typeface="+mj-lt"/>
            </a:endParaRPr>
          </a:p>
          <a:p>
            <a:pPr algn="ctr" hangingPunct="0">
              <a:lnSpc>
                <a:spcPct val="93000"/>
              </a:lnSpc>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b="1" dirty="0" err="1">
                <a:solidFill>
                  <a:schemeClr val="accent1">
                    <a:lumMod val="50000"/>
                  </a:schemeClr>
                </a:solidFill>
                <a:latin typeface="+mj-lt"/>
              </a:rPr>
              <a:t>Twitter</a:t>
            </a:r>
            <a:r>
              <a:rPr lang="fr-FR" sz="2600" b="1" dirty="0">
                <a:solidFill>
                  <a:schemeClr val="accent1">
                    <a:lumMod val="50000"/>
                  </a:schemeClr>
                </a:solidFill>
                <a:latin typeface="+mj-lt"/>
              </a:rPr>
              <a:t> </a:t>
            </a:r>
          </a:p>
          <a:p>
            <a:pPr algn="ctr" hangingPunct="0">
              <a:lnSpc>
                <a:spcPct val="93000"/>
              </a:lnSpc>
              <a:spcBef>
                <a:spcPts val="1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FR" sz="2600" dirty="0">
                <a:solidFill>
                  <a:schemeClr val="accent1">
                    <a:lumMod val="50000"/>
                  </a:schemeClr>
                </a:solidFill>
                <a:latin typeface="+mj-lt"/>
                <a:hlinkClick r:id="rId5"/>
              </a:rPr>
              <a:t>@gbiffrance</a:t>
            </a:r>
            <a:r>
              <a:rPr lang="fr-FR" sz="2600" dirty="0">
                <a:solidFill>
                  <a:schemeClr val="accent1">
                    <a:lumMod val="50000"/>
                  </a:schemeClr>
                </a:solidFill>
                <a:latin typeface="+mj-lt"/>
              </a:rPr>
              <a:t> </a:t>
            </a:r>
          </a:p>
        </p:txBody>
      </p:sp>
      <p:pic>
        <p:nvPicPr>
          <p:cNvPr id="7" name="Image 9" descr="logo_def.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749526" y="624651"/>
            <a:ext cx="6431280" cy="553998"/>
          </a:xfrm>
          <a:prstGeom prst="rect">
            <a:avLst/>
          </a:prstGeom>
          <a:noFill/>
        </p:spPr>
        <p:txBody>
          <a:bodyPr wrap="square" rtlCol="0">
            <a:spAutoFit/>
          </a:bodyPr>
          <a:lstStyle/>
          <a:p>
            <a:r>
              <a:rPr lang="fr-FR" sz="3000" b="1" i="1" dirty="0">
                <a:solidFill>
                  <a:schemeClr val="accent1">
                    <a:lumMod val="50000"/>
                  </a:schemeClr>
                </a:solidFill>
                <a:latin typeface="+mj-lt"/>
              </a:rPr>
              <a:t>Merci de votre attention !</a:t>
            </a:r>
          </a:p>
        </p:txBody>
      </p:sp>
    </p:spTree>
    <p:extLst>
      <p:ext uri="{BB962C8B-B14F-4D97-AF65-F5344CB8AC3E}">
        <p14:creationId xmlns:p14="http://schemas.microsoft.com/office/powerpoint/2010/main" val="6081837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ZoneTexte 5"/>
          <p:cNvSpPr txBox="1">
            <a:spLocks noChangeArrowheads="1"/>
          </p:cNvSpPr>
          <p:nvPr/>
        </p:nvSpPr>
        <p:spPr bwMode="auto">
          <a:xfrm>
            <a:off x="260350" y="901700"/>
            <a:ext cx="1537600" cy="584775"/>
          </a:xfrm>
          <a:prstGeom prst="rect">
            <a:avLst/>
          </a:prstGeom>
          <a:noFill/>
          <a:ln w="9525">
            <a:noFill/>
            <a:miter lim="800000"/>
            <a:headEnd/>
            <a:tailEnd/>
          </a:ln>
        </p:spPr>
        <p:txBody>
          <a:bodyPr wrap="none">
            <a:spAutoFit/>
          </a:bodyPr>
          <a:lstStyle/>
          <a:p>
            <a:r>
              <a:rPr lang="fr-FR" sz="3200" b="1" dirty="0">
                <a:solidFill>
                  <a:srgbClr val="86C54E"/>
                </a:solidFill>
                <a:latin typeface="+mj-lt"/>
              </a:rPr>
              <a:t>Objectif</a:t>
            </a:r>
          </a:p>
        </p:txBody>
      </p:sp>
      <p:sp>
        <p:nvSpPr>
          <p:cNvPr id="17412" name="ZoneTexte 6"/>
          <p:cNvSpPr txBox="1">
            <a:spLocks noChangeArrowheads="1"/>
          </p:cNvSpPr>
          <p:nvPr/>
        </p:nvSpPr>
        <p:spPr bwMode="auto">
          <a:xfrm>
            <a:off x="133350" y="1437465"/>
            <a:ext cx="7219950" cy="1384995"/>
          </a:xfrm>
          <a:prstGeom prst="rect">
            <a:avLst/>
          </a:prstGeom>
          <a:noFill/>
          <a:ln w="9525">
            <a:noFill/>
            <a:miter lim="800000"/>
            <a:headEnd/>
            <a:tailEnd/>
          </a:ln>
        </p:spPr>
        <p:txBody>
          <a:bodyPr>
            <a:spAutoFit/>
          </a:bodyPr>
          <a:lstStyle/>
          <a:p>
            <a:r>
              <a:rPr lang="en-GB" sz="2800" dirty="0">
                <a:solidFill>
                  <a:schemeClr val="accent1">
                    <a:lumMod val="50000"/>
                  </a:schemeClr>
                </a:solidFill>
                <a:latin typeface="+mj-lt"/>
              </a:rPr>
              <a:t>La </a:t>
            </a:r>
            <a:r>
              <a:rPr lang="fr-FR" sz="2800" dirty="0">
                <a:solidFill>
                  <a:schemeClr val="accent1">
                    <a:lumMod val="50000"/>
                  </a:schemeClr>
                </a:solidFill>
                <a:latin typeface="+mj-lt"/>
              </a:rPr>
              <a:t>diffusion libre, gratuite et universelle, via Internet, de données scientifiques et d'informations relatives à la biodiversité</a:t>
            </a:r>
          </a:p>
        </p:txBody>
      </p:sp>
      <p:sp>
        <p:nvSpPr>
          <p:cNvPr id="17413" name="ZoneTexte 7"/>
          <p:cNvSpPr txBox="1">
            <a:spLocks noChangeArrowheads="1"/>
          </p:cNvSpPr>
          <p:nvPr/>
        </p:nvSpPr>
        <p:spPr bwMode="auto">
          <a:xfrm>
            <a:off x="2449830" y="4033840"/>
            <a:ext cx="4966970" cy="2031325"/>
          </a:xfrm>
          <a:prstGeom prst="rect">
            <a:avLst/>
          </a:prstGeom>
          <a:noFill/>
          <a:ln w="9525">
            <a:noFill/>
            <a:miter lim="800000"/>
            <a:headEnd/>
            <a:tailEnd/>
          </a:ln>
        </p:spPr>
        <p:txBody>
          <a:bodyPr wrap="square">
            <a:spAutoFit/>
          </a:bodyPr>
          <a:lstStyle/>
          <a:p>
            <a:pPr>
              <a:lnSpc>
                <a:spcPct val="90000"/>
              </a:lnSpc>
              <a:spcBef>
                <a:spcPts val="2000"/>
              </a:spcBef>
            </a:pPr>
            <a:r>
              <a:rPr lang="fr-FR" sz="2800" noProof="1">
                <a:solidFill>
                  <a:schemeClr val="accent1">
                    <a:lumMod val="50000"/>
                  </a:schemeClr>
                </a:solidFill>
                <a:latin typeface="+mj-lt"/>
              </a:rPr>
              <a:t>Créer des systèmes interopérables, formant ainsi un réseau mondial de bases de données scientifiques sur la biodiversité.</a:t>
            </a:r>
          </a:p>
        </p:txBody>
      </p:sp>
      <p:sp>
        <p:nvSpPr>
          <p:cNvPr id="17414" name="Rectangle 9"/>
          <p:cNvSpPr>
            <a:spLocks noChangeArrowheads="1"/>
          </p:cNvSpPr>
          <p:nvPr/>
        </p:nvSpPr>
        <p:spPr bwMode="auto">
          <a:xfrm>
            <a:off x="2863850" y="3416303"/>
            <a:ext cx="1378262" cy="584775"/>
          </a:xfrm>
          <a:prstGeom prst="rect">
            <a:avLst/>
          </a:prstGeom>
          <a:noFill/>
          <a:ln w="9525">
            <a:noFill/>
            <a:miter lim="800000"/>
            <a:headEnd/>
            <a:tailEnd/>
          </a:ln>
        </p:spPr>
        <p:txBody>
          <a:bodyPr wrap="none">
            <a:spAutoFit/>
          </a:bodyPr>
          <a:lstStyle/>
          <a:p>
            <a:r>
              <a:rPr lang="fr-FR" sz="3200" b="1" dirty="0">
                <a:solidFill>
                  <a:srgbClr val="86C54E"/>
                </a:solidFill>
                <a:latin typeface="+mj-lt"/>
              </a:rPr>
              <a:t>Moyen</a:t>
            </a:r>
          </a:p>
        </p:txBody>
      </p:sp>
      <p:sp>
        <p:nvSpPr>
          <p:cNvPr id="11" name="Rectangle 10"/>
          <p:cNvSpPr>
            <a:spLocks noChangeArrowheads="1"/>
          </p:cNvSpPr>
          <p:nvPr/>
        </p:nvSpPr>
        <p:spPr bwMode="auto">
          <a:xfrm>
            <a:off x="146050" y="1450164"/>
            <a:ext cx="6988175" cy="1388727"/>
          </a:xfrm>
          <a:prstGeom prst="rect">
            <a:avLst/>
          </a:prstGeom>
          <a:noFill/>
          <a:ln w="9525">
            <a:solidFill>
              <a:srgbClr val="7F7F7F"/>
            </a:solidFill>
            <a:miter lim="800000"/>
            <a:headEnd/>
            <a:tailEnd/>
          </a:ln>
          <a:effectLst>
            <a:outerShdw dist="23000" dir="5400000" rotWithShape="0">
              <a:srgbClr val="7F7F7F">
                <a:alpha val="34998"/>
              </a:srgbClr>
            </a:outerShdw>
          </a:effectLst>
        </p:spPr>
        <p:txBody>
          <a:bodyPr anchor="ctr"/>
          <a:lstStyle/>
          <a:p>
            <a:pPr algn="ctr">
              <a:defRPr/>
            </a:pPr>
            <a:endParaRPr lang="fr-FR" sz="1800">
              <a:solidFill>
                <a:schemeClr val="lt1"/>
              </a:solidFill>
              <a:latin typeface="+mn-lt"/>
              <a:ea typeface="+mn-ea"/>
            </a:endParaRPr>
          </a:p>
        </p:txBody>
      </p:sp>
      <p:sp>
        <p:nvSpPr>
          <p:cNvPr id="13" name="Rectangle 12"/>
          <p:cNvSpPr>
            <a:spLocks noChangeArrowheads="1"/>
          </p:cNvSpPr>
          <p:nvPr/>
        </p:nvSpPr>
        <p:spPr bwMode="auto">
          <a:xfrm>
            <a:off x="2520948" y="4033839"/>
            <a:ext cx="4641851" cy="2031325"/>
          </a:xfrm>
          <a:prstGeom prst="rect">
            <a:avLst/>
          </a:prstGeom>
          <a:noFill/>
          <a:ln w="9525">
            <a:solidFill>
              <a:srgbClr val="7F7F7F"/>
            </a:solidFill>
            <a:miter lim="800000"/>
            <a:headEnd/>
            <a:tailEnd/>
          </a:ln>
          <a:effectLst>
            <a:outerShdw dist="23000" dir="5400000" rotWithShape="0">
              <a:srgbClr val="7F7F7F">
                <a:alpha val="34998"/>
              </a:srgbClr>
            </a:outerShdw>
          </a:effectLst>
        </p:spPr>
        <p:txBody>
          <a:bodyPr anchor="ctr"/>
          <a:lstStyle/>
          <a:p>
            <a:pPr algn="ctr">
              <a:defRPr/>
            </a:pPr>
            <a:endParaRPr lang="fr-FR" sz="1800">
              <a:solidFill>
                <a:schemeClr val="lt1"/>
              </a:solidFill>
              <a:latin typeface="+mn-lt"/>
              <a:ea typeface="+mn-ea"/>
            </a:endParaRPr>
          </a:p>
        </p:txBody>
      </p:sp>
      <p:pic>
        <p:nvPicPr>
          <p:cNvPr id="17417" name="Image 13" descr="terre.tiff"/>
          <p:cNvPicPr>
            <a:picLocks noChangeAspect="1"/>
          </p:cNvPicPr>
          <p:nvPr/>
        </p:nvPicPr>
        <p:blipFill>
          <a:blip r:embed="rId3"/>
          <a:srcRect/>
          <a:stretch>
            <a:fillRect/>
          </a:stretch>
        </p:blipFill>
        <p:spPr bwMode="auto">
          <a:xfrm>
            <a:off x="146050" y="3579180"/>
            <a:ext cx="2306436" cy="2391410"/>
          </a:xfrm>
          <a:prstGeom prst="rect">
            <a:avLst/>
          </a:prstGeom>
          <a:noFill/>
          <a:ln w="9525">
            <a:noFill/>
            <a:miter lim="800000"/>
            <a:headEnd/>
            <a:tailEnd/>
          </a:ln>
        </p:spPr>
      </p:pic>
      <p:sp>
        <p:nvSpPr>
          <p:cNvPr id="14" name="Rectangle 2"/>
          <p:cNvSpPr txBox="1">
            <a:spLocks noChangeArrowheads="1"/>
          </p:cNvSpPr>
          <p:nvPr/>
        </p:nvSpPr>
        <p:spPr bwMode="auto">
          <a:xfrm>
            <a:off x="0" y="76200"/>
            <a:ext cx="71866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smtClean="0">
                <a:solidFill>
                  <a:schemeClr val="accent1">
                    <a:lumMod val="50000"/>
                  </a:schemeClr>
                </a:solidFill>
              </a:rPr>
              <a:t>Qu’est-ce </a:t>
            </a:r>
            <a:r>
              <a:rPr lang="fr-FR" altLang="fr-FR" b="1" dirty="0">
                <a:solidFill>
                  <a:schemeClr val="accent1">
                    <a:lumMod val="50000"/>
                  </a:schemeClr>
                </a:solidFill>
              </a:rPr>
              <a:t>que le GBIF?</a:t>
            </a:r>
          </a:p>
        </p:txBody>
      </p:sp>
      <p:pic>
        <p:nvPicPr>
          <p:cNvPr id="16" name="Image 9" descr="logo_def.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71675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36522" y="1176415"/>
            <a:ext cx="6989763"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828675"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buClr>
                <a:srgbClr val="77933C"/>
              </a:buClr>
              <a:buSzPct val="130000"/>
              <a:buFont typeface="Arial" pitchFamily="34" charset="0"/>
              <a:buChar char="•"/>
            </a:pPr>
            <a:r>
              <a:rPr lang="fr-FR" altLang="fr-FR" dirty="0">
                <a:solidFill>
                  <a:schemeClr val="accent1">
                    <a:lumMod val="50000"/>
                  </a:schemeClr>
                </a:solidFill>
                <a:latin typeface="+mj-lt"/>
                <a:cs typeface="Arial" pitchFamily="34" charset="0"/>
              </a:rPr>
              <a:t>Collaboration </a:t>
            </a:r>
            <a:r>
              <a:rPr lang="fr-FR" altLang="fr-FR" dirty="0" smtClean="0">
                <a:solidFill>
                  <a:schemeClr val="accent1">
                    <a:lumMod val="50000"/>
                  </a:schemeClr>
                </a:solidFill>
                <a:latin typeface="+mj-lt"/>
                <a:cs typeface="Arial" pitchFamily="34" charset="0"/>
              </a:rPr>
              <a:t>intergouvernementale</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Créé </a:t>
            </a:r>
            <a:r>
              <a:rPr lang="fr-FR" altLang="fr-FR" dirty="0">
                <a:solidFill>
                  <a:schemeClr val="accent1">
                    <a:lumMod val="50000"/>
                  </a:schemeClr>
                </a:solidFill>
                <a:latin typeface="+mj-lt"/>
                <a:cs typeface="Arial" pitchFamily="34" charset="0"/>
              </a:rPr>
              <a:t>en 2001, à l’initiative du comité scientifique de </a:t>
            </a:r>
            <a:r>
              <a:rPr lang="fr-FR" altLang="fr-FR" dirty="0" smtClean="0">
                <a:solidFill>
                  <a:schemeClr val="accent1">
                    <a:lumMod val="50000"/>
                  </a:schemeClr>
                </a:solidFill>
                <a:latin typeface="+mj-lt"/>
                <a:cs typeface="Arial" pitchFamily="34" charset="0"/>
              </a:rPr>
              <a:t>l’OCDE</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Promeut </a:t>
            </a:r>
            <a:r>
              <a:rPr lang="fr-FR" altLang="fr-FR" dirty="0">
                <a:solidFill>
                  <a:schemeClr val="accent1">
                    <a:lumMod val="50000"/>
                  </a:schemeClr>
                </a:solidFill>
                <a:latin typeface="+mj-lt"/>
                <a:cs typeface="Arial" pitchFamily="34" charset="0"/>
              </a:rPr>
              <a:t>et facilite l’accès libre et gratuit aux données sur la biodiversité via </a:t>
            </a:r>
            <a:r>
              <a:rPr lang="fr-FR" altLang="fr-FR" dirty="0" smtClean="0">
                <a:solidFill>
                  <a:schemeClr val="accent1">
                    <a:lumMod val="50000"/>
                  </a:schemeClr>
                </a:solidFill>
                <a:latin typeface="+mj-lt"/>
                <a:cs typeface="Arial" pitchFamily="34" charset="0"/>
              </a:rPr>
              <a:t>Internet</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57 </a:t>
            </a:r>
            <a:r>
              <a:rPr lang="fr-FR" altLang="fr-FR" dirty="0">
                <a:solidFill>
                  <a:schemeClr val="accent1">
                    <a:lumMod val="50000"/>
                  </a:schemeClr>
                </a:solidFill>
                <a:latin typeface="+mj-lt"/>
                <a:cs typeface="Arial" pitchFamily="34" charset="0"/>
              </a:rPr>
              <a:t>pays participants, </a:t>
            </a:r>
            <a:r>
              <a:rPr lang="fr-FR" altLang="fr-FR" dirty="0" smtClean="0">
                <a:solidFill>
                  <a:schemeClr val="accent1">
                    <a:lumMod val="50000"/>
                  </a:schemeClr>
                </a:solidFill>
                <a:latin typeface="+mj-lt"/>
                <a:cs typeface="Arial" pitchFamily="34" charset="0"/>
              </a:rPr>
              <a:t>39 </a:t>
            </a:r>
            <a:r>
              <a:rPr lang="fr-FR" altLang="fr-FR" dirty="0">
                <a:solidFill>
                  <a:schemeClr val="accent1">
                    <a:lumMod val="50000"/>
                  </a:schemeClr>
                </a:solidFill>
                <a:latin typeface="+mj-lt"/>
                <a:cs typeface="Arial" pitchFamily="34" charset="0"/>
              </a:rPr>
              <a:t>organisations et institutions </a:t>
            </a:r>
            <a:r>
              <a:rPr lang="fr-FR" altLang="fr-FR" dirty="0" smtClean="0">
                <a:solidFill>
                  <a:schemeClr val="accent1">
                    <a:lumMod val="50000"/>
                  </a:schemeClr>
                </a:solidFill>
                <a:latin typeface="+mj-lt"/>
                <a:cs typeface="Arial" pitchFamily="34" charset="0"/>
              </a:rPr>
              <a:t>partenaires</a:t>
            </a:r>
          </a:p>
          <a:p>
            <a:pPr eaLnBrk="1" hangingPunct="1">
              <a:lnSpc>
                <a:spcPct val="90000"/>
              </a:lnSpc>
              <a:buClr>
                <a:srgbClr val="77933C"/>
              </a:buClr>
              <a:buSzPct val="130000"/>
              <a:buFont typeface="Arial" pitchFamily="34" charset="0"/>
              <a:buChar char="•"/>
            </a:pPr>
            <a:endParaRPr lang="fr-FR" altLang="fr-FR" dirty="0">
              <a:solidFill>
                <a:schemeClr val="accent1">
                  <a:lumMod val="50000"/>
                </a:schemeClr>
              </a:solidFill>
              <a:latin typeface="+mj-lt"/>
              <a:cs typeface="Arial" pitchFamily="34" charset="0"/>
            </a:endParaRPr>
          </a:p>
          <a:p>
            <a:pPr eaLnBrk="1" hangingPunct="1">
              <a:lnSpc>
                <a:spcPct val="90000"/>
              </a:lnSpc>
              <a:buClr>
                <a:srgbClr val="77933C"/>
              </a:buClr>
              <a:buSzPct val="130000"/>
              <a:buFont typeface="Arial" pitchFamily="34" charset="0"/>
              <a:buChar char="•"/>
            </a:pPr>
            <a:r>
              <a:rPr lang="fr-FR" altLang="fr-FR" dirty="0" smtClean="0">
                <a:solidFill>
                  <a:schemeClr val="accent1">
                    <a:lumMod val="50000"/>
                  </a:schemeClr>
                </a:solidFill>
                <a:latin typeface="+mj-lt"/>
                <a:cs typeface="Arial" pitchFamily="34" charset="0"/>
              </a:rPr>
              <a:t>Secrétariat </a:t>
            </a:r>
            <a:r>
              <a:rPr lang="fr-FR" altLang="fr-FR" dirty="0">
                <a:solidFill>
                  <a:schemeClr val="accent1">
                    <a:lumMod val="50000"/>
                  </a:schemeClr>
                </a:solidFill>
                <a:latin typeface="+mj-lt"/>
                <a:cs typeface="Arial" pitchFamily="34" charset="0"/>
              </a:rPr>
              <a:t>basé à Copenhague, qui coordonne le réseau et l’infrastructure informatique internationale (</a:t>
            </a:r>
            <a:r>
              <a:rPr lang="fr-FR" altLang="fr-FR" dirty="0" err="1">
                <a:solidFill>
                  <a:schemeClr val="accent1">
                    <a:lumMod val="50000"/>
                  </a:schemeClr>
                </a:solidFill>
                <a:latin typeface="+mj-lt"/>
                <a:cs typeface="Arial" pitchFamily="34" charset="0"/>
              </a:rPr>
              <a:t>www.gbif.org</a:t>
            </a:r>
            <a:r>
              <a:rPr lang="fr-FR" altLang="fr-FR" dirty="0">
                <a:solidFill>
                  <a:schemeClr val="accent1">
                    <a:lumMod val="50000"/>
                  </a:schemeClr>
                </a:solidFill>
                <a:latin typeface="+mj-lt"/>
                <a:cs typeface="Arial" pitchFamily="34" charset="0"/>
              </a:rPr>
              <a:t>)</a:t>
            </a:r>
          </a:p>
        </p:txBody>
      </p:sp>
      <p:sp>
        <p:nvSpPr>
          <p:cNvPr id="5" name="Rectangle 2"/>
          <p:cNvSpPr txBox="1">
            <a:spLocks noChangeArrowheads="1"/>
          </p:cNvSpPr>
          <p:nvPr/>
        </p:nvSpPr>
        <p:spPr bwMode="auto">
          <a:xfrm>
            <a:off x="0" y="76200"/>
            <a:ext cx="71866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a:solidFill>
                  <a:schemeClr val="accent1">
                    <a:lumMod val="50000"/>
                  </a:schemeClr>
                </a:solidFill>
              </a:rPr>
              <a:t>Qu’est-ce que le GBIF?</a:t>
            </a:r>
          </a:p>
        </p:txBody>
      </p:sp>
      <p:pic>
        <p:nvPicPr>
          <p:cNvPr id="6" name="Image 9" descr="logo_de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46430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2290" name="Rectangle 4"/>
          <p:cNvSpPr>
            <a:spLocks noChangeArrowheads="1"/>
          </p:cNvSpPr>
          <p:nvPr/>
        </p:nvSpPr>
        <p:spPr bwMode="auto">
          <a:xfrm>
            <a:off x="227013" y="2093913"/>
            <a:ext cx="6921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2400">
                <a:latin typeface="Arial" charset="0"/>
              </a:rPr>
              <a:t/>
            </a:r>
            <a:br>
              <a:rPr lang="fr-FR" altLang="fr-FR" sz="2400">
                <a:latin typeface="Arial" charset="0"/>
              </a:rPr>
            </a:br>
            <a:endParaRPr lang="fr-FR" altLang="fr-FR" sz="2400">
              <a:latin typeface="Arial" charset="0"/>
            </a:endParaRPr>
          </a:p>
        </p:txBody>
      </p:sp>
      <p:sp>
        <p:nvSpPr>
          <p:cNvPr id="12291" name="Rectangle 1"/>
          <p:cNvSpPr>
            <a:spLocks noChangeArrowheads="1"/>
          </p:cNvSpPr>
          <p:nvPr/>
        </p:nvSpPr>
        <p:spPr bwMode="auto">
          <a:xfrm>
            <a:off x="806450" y="2852738"/>
            <a:ext cx="5935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bg-BG" altLang="fr-FR" sz="1400">
                <a:latin typeface="Lucida Sans Unicode" pitchFamily="34" charset="0"/>
              </a:rPr>
              <a:t/>
            </a:r>
            <a:br>
              <a:rPr lang="bg-BG" altLang="fr-FR" sz="1400">
                <a:latin typeface="Lucida Sans Unicode" pitchFamily="34" charset="0"/>
              </a:rPr>
            </a:br>
            <a:r>
              <a:rPr lang="bg-BG" altLang="fr-FR" sz="1400">
                <a:latin typeface="Lucida Sans Unicode" pitchFamily="34" charset="0"/>
              </a:rPr>
              <a:t/>
            </a:r>
            <a:br>
              <a:rPr lang="bg-BG" altLang="fr-FR" sz="1400">
                <a:latin typeface="Lucida Sans Unicode" pitchFamily="34" charset="0"/>
              </a:rPr>
            </a:br>
            <a:endParaRPr lang="fr-FR" altLang="fr-FR">
              <a:solidFill>
                <a:srgbClr val="898989"/>
              </a:solidFill>
            </a:endParaRPr>
          </a:p>
        </p:txBody>
      </p:sp>
      <p:pic>
        <p:nvPicPr>
          <p:cNvPr id="8" name="Image 9" descr="logo_def.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807269" y="1"/>
            <a:ext cx="2764731" cy="584775"/>
          </a:xfrm>
          <a:prstGeom prst="rect">
            <a:avLst/>
          </a:prstGeom>
          <a:noFill/>
        </p:spPr>
        <p:txBody>
          <a:bodyPr wrap="none" rtlCol="0">
            <a:spAutoFit/>
          </a:bodyPr>
          <a:lstStyle/>
          <a:p>
            <a:r>
              <a:rPr lang="en-US" sz="3200" b="1" dirty="0" smtClean="0"/>
              <a:t>www.gbif.org</a:t>
            </a:r>
            <a:endParaRPr lang="en-US" sz="3200" b="1"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2100" y="797972"/>
            <a:ext cx="3719797" cy="2348640"/>
          </a:xfrm>
          <a:prstGeom prst="rect">
            <a:avLst/>
          </a:prstGeom>
        </p:spPr>
      </p:pic>
    </p:spTree>
    <p:extLst>
      <p:ext uri="{BB962C8B-B14F-4D97-AF65-F5344CB8AC3E}">
        <p14:creationId xmlns:p14="http://schemas.microsoft.com/office/powerpoint/2010/main" val="18456804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ChangeArrowheads="1"/>
          </p:cNvSpPr>
          <p:nvPr/>
        </p:nvSpPr>
        <p:spPr bwMode="auto">
          <a:xfrm>
            <a:off x="227013" y="2093913"/>
            <a:ext cx="6921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2400">
                <a:latin typeface="Arial" charset="0"/>
              </a:rPr>
              <a:t/>
            </a:r>
            <a:br>
              <a:rPr lang="fr-FR" altLang="fr-FR" sz="2400">
                <a:latin typeface="Arial" charset="0"/>
              </a:rPr>
            </a:br>
            <a:endParaRPr lang="fr-FR" altLang="fr-FR" sz="2400">
              <a:latin typeface="Arial" charset="0"/>
            </a:endParaRPr>
          </a:p>
        </p:txBody>
      </p:sp>
      <p:sp>
        <p:nvSpPr>
          <p:cNvPr id="44035" name="Rectangle 1"/>
          <p:cNvSpPr>
            <a:spLocks noChangeArrowheads="1"/>
          </p:cNvSpPr>
          <p:nvPr/>
        </p:nvSpPr>
        <p:spPr bwMode="auto">
          <a:xfrm>
            <a:off x="806450" y="2852738"/>
            <a:ext cx="5935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FontTx/>
              <a:buNone/>
            </a:pPr>
            <a:r>
              <a:rPr lang="bg-BG" altLang="fr-FR" sz="1400">
                <a:latin typeface="Lucida Sans Unicode" pitchFamily="34" charset="0"/>
              </a:rPr>
              <a:t/>
            </a:r>
            <a:br>
              <a:rPr lang="bg-BG" altLang="fr-FR" sz="1400">
                <a:latin typeface="Lucida Sans Unicode" pitchFamily="34" charset="0"/>
              </a:rPr>
            </a:br>
            <a:r>
              <a:rPr lang="bg-BG" altLang="fr-FR" sz="1400">
                <a:latin typeface="Lucida Sans Unicode" pitchFamily="34" charset="0"/>
              </a:rPr>
              <a:t/>
            </a:r>
            <a:br>
              <a:rPr lang="bg-BG" altLang="fr-FR" sz="1400">
                <a:latin typeface="Lucida Sans Unicode" pitchFamily="34" charset="0"/>
              </a:rPr>
            </a:br>
            <a:endParaRPr lang="fr-FR" altLang="fr-FR">
              <a:solidFill>
                <a:srgbClr val="898989"/>
              </a:solidFill>
            </a:endParaRPr>
          </a:p>
        </p:txBody>
      </p:sp>
      <p:pic>
        <p:nvPicPr>
          <p:cNvPr id="44037" name="Imag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363" y="1562100"/>
            <a:ext cx="7053262"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2"/>
          <p:cNvSpPr>
            <a:spLocks noChangeArrowheads="1"/>
          </p:cNvSpPr>
          <p:nvPr/>
        </p:nvSpPr>
        <p:spPr bwMode="auto">
          <a:xfrm>
            <a:off x="419100" y="957263"/>
            <a:ext cx="3949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2400">
                <a:latin typeface="Arial" charset="0"/>
                <a:hlinkClick r:id="rId4"/>
              </a:rPr>
              <a:t>http://www.gbif.es/BDQ.php</a:t>
            </a:r>
            <a:endParaRPr lang="fr-FR" altLang="fr-FR" sz="2400">
              <a:latin typeface="Arial" charset="0"/>
            </a:endParaRPr>
          </a:p>
        </p:txBody>
      </p:sp>
      <p:sp>
        <p:nvSpPr>
          <p:cNvPr id="9" name="Rectangle 2"/>
          <p:cNvSpPr txBox="1">
            <a:spLocks noChangeArrowheads="1"/>
          </p:cNvSpPr>
          <p:nvPr/>
        </p:nvSpPr>
        <p:spPr bwMode="auto">
          <a:xfrm>
            <a:off x="0" y="76200"/>
            <a:ext cx="71866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err="1">
                <a:solidFill>
                  <a:schemeClr val="accent1">
                    <a:lumMod val="50000"/>
                  </a:schemeClr>
                </a:solidFill>
              </a:rPr>
              <a:t>Biodiversity</a:t>
            </a:r>
            <a:r>
              <a:rPr lang="fr-FR" altLang="fr-FR" b="1" dirty="0">
                <a:solidFill>
                  <a:schemeClr val="accent1">
                    <a:lumMod val="50000"/>
                  </a:schemeClr>
                </a:solidFill>
              </a:rPr>
              <a:t> Data </a:t>
            </a:r>
            <a:r>
              <a:rPr lang="fr-FR" altLang="fr-FR" b="1" dirty="0" err="1">
                <a:solidFill>
                  <a:schemeClr val="accent1">
                    <a:lumMod val="50000"/>
                  </a:schemeClr>
                </a:solidFill>
              </a:rPr>
              <a:t>Quality</a:t>
            </a:r>
            <a:r>
              <a:rPr lang="fr-FR" altLang="fr-FR" b="1" dirty="0">
                <a:solidFill>
                  <a:schemeClr val="accent1">
                    <a:lumMod val="50000"/>
                  </a:schemeClr>
                </a:solidFill>
              </a:rPr>
              <a:t> Hub</a:t>
            </a:r>
          </a:p>
        </p:txBody>
      </p:sp>
      <p:pic>
        <p:nvPicPr>
          <p:cNvPr id="10" name="Image 9" descr="logo_def.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07138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Image 4" descr="bp_publier_données.tiff"/>
          <p:cNvPicPr>
            <a:picLocks noChangeAspect="1"/>
          </p:cNvPicPr>
          <p:nvPr/>
        </p:nvPicPr>
        <p:blipFill>
          <a:blip r:embed="rId2"/>
          <a:srcRect/>
          <a:stretch>
            <a:fillRect/>
          </a:stretch>
        </p:blipFill>
        <p:spPr bwMode="auto">
          <a:xfrm>
            <a:off x="487363" y="1181821"/>
            <a:ext cx="6759575" cy="4689475"/>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24581" name="Image 3" descr="bp_checklists.tiff"/>
          <p:cNvPicPr>
            <a:picLocks noChangeAspect="1"/>
          </p:cNvPicPr>
          <p:nvPr/>
        </p:nvPicPr>
        <p:blipFill>
          <a:blip r:embed="rId3"/>
          <a:srcRect/>
          <a:stretch>
            <a:fillRect/>
          </a:stretch>
        </p:blipFill>
        <p:spPr bwMode="auto">
          <a:xfrm rot="-900000">
            <a:off x="1555750" y="1599406"/>
            <a:ext cx="7048500" cy="331946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4"/>
          <a:srcRect/>
          <a:stretch>
            <a:fillRect/>
          </a:stretch>
        </p:blipFill>
        <p:spPr bwMode="auto">
          <a:xfrm>
            <a:off x="1016000" y="2117291"/>
            <a:ext cx="8128000" cy="4138613"/>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5"/>
          <a:srcRect/>
          <a:stretch>
            <a:fillRect/>
          </a:stretch>
        </p:blipFill>
        <p:spPr bwMode="auto">
          <a:xfrm>
            <a:off x="42863" y="3132138"/>
            <a:ext cx="9144000" cy="3732212"/>
          </a:xfrm>
          <a:prstGeom prst="rect">
            <a:avLst/>
          </a:prstGeom>
          <a:noFill/>
          <a:ln w="38100" cap="sq">
            <a:solidFill>
              <a:srgbClr val="000000"/>
            </a:solidFill>
            <a:miter lim="800000"/>
            <a:headEnd/>
            <a:tailEnd/>
          </a:ln>
          <a:effectLst>
            <a:outerShdw blurRad="50800" dist="38100" dir="2700000" algn="tl" rotWithShape="0">
              <a:srgbClr val="808080">
                <a:alpha val="42999"/>
              </a:srgbClr>
            </a:outerShdw>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0" y="76200"/>
            <a:ext cx="9144000" cy="7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a:solidFill>
                  <a:schemeClr val="accent1">
                    <a:lumMod val="50000"/>
                  </a:schemeClr>
                </a:solidFill>
              </a:rPr>
              <a:t>Guides de bonnes pratiques en plusieurs langues</a:t>
            </a:r>
          </a:p>
        </p:txBody>
      </p:sp>
    </p:spTree>
    <p:extLst>
      <p:ext uri="{BB962C8B-B14F-4D97-AF65-F5344CB8AC3E}">
        <p14:creationId xmlns:p14="http://schemas.microsoft.com/office/powerpoint/2010/main" val="115762932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oneTexte 1"/>
          <p:cNvSpPr txBox="1">
            <a:spLocks noChangeArrowheads="1"/>
          </p:cNvSpPr>
          <p:nvPr/>
        </p:nvSpPr>
        <p:spPr bwMode="auto">
          <a:xfrm>
            <a:off x="323850" y="2003425"/>
            <a:ext cx="67040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ＭＳ Ｐゴシック" charset="-128"/>
              </a:defRPr>
            </a:lvl1pPr>
            <a:lvl2pPr marL="742950" indent="-285750" eaLnBrk="0" hangingPunct="0">
              <a:spcBef>
                <a:spcPct val="20000"/>
              </a:spcBef>
              <a:buFont typeface="Arial" charset="0"/>
              <a:buChar char="–"/>
              <a:defRPr sz="2800">
                <a:solidFill>
                  <a:schemeClr val="tx1"/>
                </a:solidFill>
                <a:latin typeface="Calibri" charset="0"/>
                <a:ea typeface="ＭＳ Ｐゴシック" charset="-128"/>
              </a:defRPr>
            </a:lvl2pPr>
            <a:lvl3pPr marL="1143000" indent="-228600" eaLnBrk="0" hangingPunct="0">
              <a:spcBef>
                <a:spcPct val="20000"/>
              </a:spcBef>
              <a:buFont typeface="Arial" charset="0"/>
              <a:buChar char="•"/>
              <a:defRPr sz="2400">
                <a:solidFill>
                  <a:schemeClr val="tx1"/>
                </a:solidFill>
                <a:latin typeface="Calibri" charset="0"/>
                <a:ea typeface="ＭＳ Ｐゴシック" charset="-128"/>
              </a:defRPr>
            </a:lvl3pPr>
            <a:lvl4pPr marL="1600200" indent="-228600" eaLnBrk="0" hangingPunct="0">
              <a:spcBef>
                <a:spcPct val="20000"/>
              </a:spcBef>
              <a:buFont typeface="Arial" charset="0"/>
              <a:buChar char="–"/>
              <a:defRPr sz="2000">
                <a:solidFill>
                  <a:schemeClr val="tx1"/>
                </a:solidFill>
                <a:latin typeface="Calibri" charset="0"/>
                <a:ea typeface="ＭＳ Ｐゴシック" charset="-128"/>
              </a:defRPr>
            </a:lvl4pPr>
            <a:lvl5pPr marL="2057400" indent="-228600" eaLnBrk="0" hangingPunct="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lgn="ctr" eaLnBrk="1" hangingPunct="1">
              <a:spcBef>
                <a:spcPct val="0"/>
              </a:spcBef>
              <a:buFontTx/>
              <a:buNone/>
            </a:pPr>
            <a:r>
              <a:rPr lang="en-US" altLang="fr-FR" sz="3600" b="1" dirty="0" smtClean="0">
                <a:solidFill>
                  <a:schemeClr val="tx2"/>
                </a:solidFill>
              </a:rPr>
              <a:t>Publication des </a:t>
            </a:r>
            <a:r>
              <a:rPr lang="en-US" altLang="fr-FR" sz="3600" b="1" dirty="0" err="1" smtClean="0">
                <a:solidFill>
                  <a:schemeClr val="tx2"/>
                </a:solidFill>
              </a:rPr>
              <a:t>données</a:t>
            </a:r>
            <a:endParaRPr lang="fr-FR" altLang="fr-FR" sz="3600" b="1" dirty="0">
              <a:solidFill>
                <a:schemeClr val="tx2"/>
              </a:solidFill>
            </a:endParaRPr>
          </a:p>
        </p:txBody>
      </p:sp>
      <p:pic>
        <p:nvPicPr>
          <p:cNvPr id="4" name="Image 9" descr="logo_def.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2963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227013" y="2093913"/>
            <a:ext cx="69215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r>
              <a:rPr lang="fr-FR" altLang="fr-FR" sz="2400">
                <a:latin typeface="Arial" charset="0"/>
              </a:rPr>
              <a:t/>
            </a:r>
            <a:br>
              <a:rPr lang="fr-FR" altLang="fr-FR" sz="2400">
                <a:latin typeface="Arial" charset="0"/>
              </a:rPr>
            </a:br>
            <a:endParaRPr lang="fr-FR" altLang="fr-FR" sz="2400">
              <a:latin typeface="Arial" charset="0"/>
            </a:endParaRPr>
          </a:p>
        </p:txBody>
      </p:sp>
      <p:pic>
        <p:nvPicPr>
          <p:cNvPr id="11268" name="Picture 4" descr="Screen Shot 2014-10-07 at 00.11.18.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8225" y="1162050"/>
            <a:ext cx="2036763"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creen Shot 2014-10-07 at 00.11.3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2509838"/>
            <a:ext cx="203676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Screen Shot 2014-10-07 at 00.12.14.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24338" y="3927475"/>
            <a:ext cx="27813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Screen Shot 2014-10-07 at 00.23.2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1700" y="5286375"/>
            <a:ext cx="237331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txBox="1">
            <a:spLocks/>
          </p:cNvSpPr>
          <p:nvPr/>
        </p:nvSpPr>
        <p:spPr>
          <a:xfrm>
            <a:off x="335280" y="2691130"/>
            <a:ext cx="3665220" cy="1179513"/>
          </a:xfrm>
          <a:prstGeom prst="rect">
            <a:avLst/>
          </a:prstGeom>
        </p:spPr>
        <p:txBody>
          <a:bodyPr>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GB" sz="2700" dirty="0">
                <a:solidFill>
                  <a:schemeClr val="accent1">
                    <a:lumMod val="50000"/>
                  </a:schemeClr>
                </a:solidFill>
                <a:latin typeface="+mj-lt"/>
                <a:ea typeface="+mn-ea"/>
                <a:cs typeface="Arial"/>
              </a:rPr>
              <a:t>Etudes de terrain, </a:t>
            </a:r>
            <a:r>
              <a:rPr lang="en-GB" sz="2700" dirty="0" err="1">
                <a:solidFill>
                  <a:schemeClr val="accent1">
                    <a:lumMod val="50000"/>
                  </a:schemeClr>
                </a:solidFill>
                <a:latin typeface="+mj-lt"/>
                <a:ea typeface="+mn-ea"/>
                <a:cs typeface="Arial"/>
              </a:rPr>
              <a:t>projets</a:t>
            </a:r>
            <a:r>
              <a:rPr lang="en-GB" sz="2700" dirty="0">
                <a:solidFill>
                  <a:schemeClr val="accent1">
                    <a:lumMod val="50000"/>
                  </a:schemeClr>
                </a:solidFill>
                <a:latin typeface="+mj-lt"/>
                <a:ea typeface="+mn-ea"/>
                <a:cs typeface="Arial"/>
              </a:rPr>
              <a:t> de monitoring</a:t>
            </a:r>
          </a:p>
        </p:txBody>
      </p:sp>
      <p:sp>
        <p:nvSpPr>
          <p:cNvPr id="11" name="Text Placeholder 9"/>
          <p:cNvSpPr txBox="1">
            <a:spLocks/>
          </p:cNvSpPr>
          <p:nvPr/>
        </p:nvSpPr>
        <p:spPr>
          <a:xfrm>
            <a:off x="101600" y="1330325"/>
            <a:ext cx="3608388" cy="1179513"/>
          </a:xfrm>
          <a:prstGeom prst="rect">
            <a:avLst/>
          </a:prstGeom>
        </p:spPr>
        <p:txBody>
          <a:bodyPr>
            <a:normAutofit/>
          </a:bodyPr>
          <a:lstStyle>
            <a:lvl1pPr marL="0" indent="0" algn="l" defTabSz="457200" rtl="0" eaLnBrk="1" latinLnBrk="0" hangingPunct="1">
              <a:spcBef>
                <a:spcPct val="20000"/>
              </a:spcBef>
              <a:buFont typeface="Arial"/>
              <a:buNone/>
              <a:defRPr sz="3200" kern="1200">
                <a:solidFill>
                  <a:schemeClr val="tx1"/>
                </a:solidFill>
                <a:latin typeface="Arial Narrow"/>
                <a:ea typeface="+mn-ea"/>
                <a:cs typeface="Arial Narrow"/>
              </a:defRPr>
            </a:lvl1pPr>
            <a:lvl2pPr marL="457200" indent="0" algn="l" defTabSz="457200" rtl="0" eaLnBrk="1" latinLnBrk="0" hangingPunct="1">
              <a:spcBef>
                <a:spcPct val="20000"/>
              </a:spcBef>
              <a:buFont typeface="Arial"/>
              <a:buNone/>
              <a:defRPr sz="2800" kern="1200">
                <a:solidFill>
                  <a:schemeClr val="tx1"/>
                </a:solidFill>
                <a:latin typeface="Arial Narrow"/>
                <a:ea typeface="+mn-ea"/>
                <a:cs typeface="Arial Narrow"/>
              </a:defRPr>
            </a:lvl2pPr>
            <a:lvl3pPr marL="914400" indent="0" algn="l" defTabSz="457200" rtl="0" eaLnBrk="1" latinLnBrk="0" hangingPunct="1">
              <a:spcBef>
                <a:spcPct val="20000"/>
              </a:spcBef>
              <a:buFont typeface="Arial"/>
              <a:buNone/>
              <a:defRPr sz="2400" kern="1200">
                <a:solidFill>
                  <a:schemeClr val="tx1"/>
                </a:solidFill>
                <a:latin typeface="Arial Narrow"/>
                <a:ea typeface="+mn-ea"/>
                <a:cs typeface="Arial Narrow"/>
              </a:defRPr>
            </a:lvl3pPr>
            <a:lvl4pPr marL="1371600" indent="0" algn="l" defTabSz="457200" rtl="0" eaLnBrk="1" latinLnBrk="0" hangingPunct="1">
              <a:spcBef>
                <a:spcPct val="20000"/>
              </a:spcBef>
              <a:buFont typeface="Arial"/>
              <a:buNone/>
              <a:defRPr sz="2000" kern="1200">
                <a:solidFill>
                  <a:schemeClr val="tx1"/>
                </a:solidFill>
                <a:latin typeface="Arial Narrow"/>
                <a:ea typeface="+mn-ea"/>
                <a:cs typeface="Arial Narrow"/>
              </a:defRPr>
            </a:lvl4pPr>
            <a:lvl5pPr marL="1828800" indent="0" algn="l" defTabSz="457200" rtl="0" eaLnBrk="1" latinLnBrk="0" hangingPunct="1">
              <a:spcBef>
                <a:spcPct val="20000"/>
              </a:spcBef>
              <a:buFont typeface="Arial"/>
              <a:buNone/>
              <a:defRPr sz="2000" kern="1200">
                <a:solidFill>
                  <a:schemeClr val="tx1"/>
                </a:solidFill>
                <a:latin typeface="Arial Narrow"/>
                <a:ea typeface="+mn-ea"/>
                <a:cs typeface="Arial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GB" sz="2700" dirty="0">
                <a:solidFill>
                  <a:schemeClr val="accent1">
                    <a:lumMod val="50000"/>
                  </a:schemeClr>
                </a:solidFill>
                <a:latin typeface="+mj-lt"/>
                <a:cs typeface="Arial"/>
              </a:rPr>
              <a:t>Collections </a:t>
            </a:r>
            <a:r>
              <a:rPr lang="en-GB" sz="2700" dirty="0" err="1">
                <a:solidFill>
                  <a:schemeClr val="accent1">
                    <a:lumMod val="50000"/>
                  </a:schemeClr>
                </a:solidFill>
                <a:latin typeface="+mj-lt"/>
                <a:cs typeface="Arial"/>
              </a:rPr>
              <a:t>d’herbiers</a:t>
            </a:r>
            <a:endParaRPr lang="en-GB" sz="2700" dirty="0">
              <a:solidFill>
                <a:schemeClr val="accent1">
                  <a:lumMod val="50000"/>
                </a:schemeClr>
              </a:solidFill>
              <a:latin typeface="+mj-lt"/>
              <a:cs typeface="Arial"/>
            </a:endParaRPr>
          </a:p>
          <a:p>
            <a:pPr>
              <a:defRPr/>
            </a:pPr>
            <a:r>
              <a:rPr lang="en-GB" sz="2700" dirty="0">
                <a:solidFill>
                  <a:schemeClr val="accent1">
                    <a:lumMod val="50000"/>
                  </a:schemeClr>
                </a:solidFill>
                <a:latin typeface="+mj-lt"/>
                <a:cs typeface="Arial"/>
              </a:rPr>
              <a:t>et de </a:t>
            </a:r>
            <a:r>
              <a:rPr lang="en-GB" sz="2700" dirty="0" err="1">
                <a:solidFill>
                  <a:schemeClr val="accent1">
                    <a:lumMod val="50000"/>
                  </a:schemeClr>
                </a:solidFill>
                <a:latin typeface="+mj-lt"/>
                <a:cs typeface="Arial"/>
              </a:rPr>
              <a:t>muséums</a:t>
            </a:r>
            <a:endParaRPr lang="en-GB" sz="2700" dirty="0">
              <a:solidFill>
                <a:schemeClr val="accent1">
                  <a:lumMod val="50000"/>
                </a:schemeClr>
              </a:solidFill>
              <a:latin typeface="+mj-lt"/>
              <a:cs typeface="Arial"/>
            </a:endParaRPr>
          </a:p>
        </p:txBody>
      </p:sp>
      <p:sp>
        <p:nvSpPr>
          <p:cNvPr id="12" name="Text Placeholder 9"/>
          <p:cNvSpPr txBox="1">
            <a:spLocks/>
          </p:cNvSpPr>
          <p:nvPr/>
        </p:nvSpPr>
        <p:spPr bwMode="auto">
          <a:xfrm>
            <a:off x="508000" y="4029710"/>
            <a:ext cx="3929063"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buFont typeface="Arial" charset="0"/>
              <a:buNone/>
            </a:pPr>
            <a:r>
              <a:rPr lang="en-GB" altLang="fr-FR" sz="2700" dirty="0">
                <a:solidFill>
                  <a:schemeClr val="accent1">
                    <a:lumMod val="50000"/>
                  </a:schemeClr>
                </a:solidFill>
                <a:latin typeface="+mj-lt"/>
                <a:cs typeface="Arial" charset="0"/>
              </a:rPr>
              <a:t>Observations de Science Participative </a:t>
            </a:r>
            <a:r>
              <a:rPr lang="en-GB" altLang="fr-FR" sz="2700" dirty="0" err="1">
                <a:solidFill>
                  <a:schemeClr val="accent1">
                    <a:lumMod val="50000"/>
                  </a:schemeClr>
                </a:solidFill>
                <a:latin typeface="+mj-lt"/>
                <a:cs typeface="Arial" charset="0"/>
              </a:rPr>
              <a:t>ou</a:t>
            </a:r>
            <a:r>
              <a:rPr lang="en-GB" altLang="fr-FR" sz="2700" dirty="0">
                <a:solidFill>
                  <a:schemeClr val="accent1">
                    <a:lumMod val="50000"/>
                  </a:schemeClr>
                </a:solidFill>
                <a:latin typeface="+mj-lt"/>
                <a:cs typeface="Arial" charset="0"/>
              </a:rPr>
              <a:t> </a:t>
            </a:r>
            <a:r>
              <a:rPr lang="en-GB" altLang="fr-FR" sz="2700" dirty="0" err="1">
                <a:solidFill>
                  <a:schemeClr val="accent1">
                    <a:lumMod val="50000"/>
                  </a:schemeClr>
                </a:solidFill>
                <a:latin typeface="+mj-lt"/>
                <a:cs typeface="Arial" charset="0"/>
              </a:rPr>
              <a:t>Citoyenne</a:t>
            </a:r>
            <a:endParaRPr lang="en-GB" altLang="fr-FR" sz="2700" dirty="0">
              <a:solidFill>
                <a:schemeClr val="accent1">
                  <a:lumMod val="50000"/>
                </a:schemeClr>
              </a:solidFill>
              <a:latin typeface="+mj-lt"/>
              <a:cs typeface="Arial" charset="0"/>
            </a:endParaRPr>
          </a:p>
        </p:txBody>
      </p:sp>
      <p:sp>
        <p:nvSpPr>
          <p:cNvPr id="13" name="Text Placeholder 9"/>
          <p:cNvSpPr txBox="1">
            <a:spLocks/>
          </p:cNvSpPr>
          <p:nvPr/>
        </p:nvSpPr>
        <p:spPr bwMode="auto">
          <a:xfrm>
            <a:off x="975360" y="5441950"/>
            <a:ext cx="373634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buFont typeface="Arial" charset="0"/>
              <a:buNone/>
            </a:pPr>
            <a:r>
              <a:rPr lang="en-GB" altLang="fr-FR" sz="2700" dirty="0" err="1">
                <a:solidFill>
                  <a:schemeClr val="accent1">
                    <a:lumMod val="50000"/>
                  </a:schemeClr>
                </a:solidFill>
                <a:latin typeface="+mj-lt"/>
                <a:cs typeface="Arial" charset="0"/>
              </a:rPr>
              <a:t>Données</a:t>
            </a:r>
            <a:r>
              <a:rPr lang="en-GB" altLang="fr-FR" sz="2700" dirty="0">
                <a:solidFill>
                  <a:schemeClr val="accent1">
                    <a:lumMod val="50000"/>
                  </a:schemeClr>
                </a:solidFill>
                <a:latin typeface="+mj-lt"/>
                <a:cs typeface="Arial" charset="0"/>
              </a:rPr>
              <a:t> </a:t>
            </a:r>
            <a:r>
              <a:rPr lang="en-GB" altLang="fr-FR" sz="2700" dirty="0" err="1">
                <a:solidFill>
                  <a:schemeClr val="accent1">
                    <a:lumMod val="50000"/>
                  </a:schemeClr>
                </a:solidFill>
                <a:latin typeface="+mj-lt"/>
                <a:cs typeface="Arial" charset="0"/>
              </a:rPr>
              <a:t>d’occurrences</a:t>
            </a:r>
            <a:r>
              <a:rPr lang="en-GB" altLang="fr-FR" sz="2700" dirty="0">
                <a:solidFill>
                  <a:schemeClr val="accent1">
                    <a:lumMod val="50000"/>
                  </a:schemeClr>
                </a:solidFill>
                <a:latin typeface="+mj-lt"/>
                <a:cs typeface="Arial" charset="0"/>
              </a:rPr>
              <a:t> </a:t>
            </a:r>
            <a:r>
              <a:rPr lang="en-GB" altLang="fr-FR" sz="2700" dirty="0" err="1">
                <a:solidFill>
                  <a:schemeClr val="accent1">
                    <a:lumMod val="50000"/>
                  </a:schemeClr>
                </a:solidFill>
                <a:latin typeface="+mj-lt"/>
                <a:cs typeface="Arial" charset="0"/>
              </a:rPr>
              <a:t>extraites</a:t>
            </a:r>
            <a:r>
              <a:rPr lang="en-GB" altLang="fr-FR" sz="2700" dirty="0">
                <a:solidFill>
                  <a:schemeClr val="accent1">
                    <a:lumMod val="50000"/>
                  </a:schemeClr>
                </a:solidFill>
                <a:latin typeface="+mj-lt"/>
                <a:cs typeface="Arial" charset="0"/>
              </a:rPr>
              <a:t> de la </a:t>
            </a:r>
            <a:r>
              <a:rPr lang="en-GB" altLang="fr-FR" sz="2700" dirty="0" err="1">
                <a:solidFill>
                  <a:schemeClr val="accent1">
                    <a:lumMod val="50000"/>
                  </a:schemeClr>
                </a:solidFill>
                <a:latin typeface="+mj-lt"/>
                <a:cs typeface="Arial" charset="0"/>
              </a:rPr>
              <a:t>littérature</a:t>
            </a:r>
            <a:endParaRPr lang="en-GB" altLang="fr-FR" sz="2700" dirty="0">
              <a:solidFill>
                <a:schemeClr val="accent1">
                  <a:lumMod val="50000"/>
                </a:schemeClr>
              </a:solidFill>
              <a:latin typeface="+mj-lt"/>
              <a:cs typeface="Arial" charset="0"/>
            </a:endParaRPr>
          </a:p>
        </p:txBody>
      </p:sp>
      <p:sp>
        <p:nvSpPr>
          <p:cNvPr id="15" name="Rectangle 2"/>
          <p:cNvSpPr txBox="1">
            <a:spLocks noChangeArrowheads="1"/>
          </p:cNvSpPr>
          <p:nvPr/>
        </p:nvSpPr>
        <p:spPr bwMode="auto">
          <a:xfrm>
            <a:off x="0" y="76200"/>
            <a:ext cx="718661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lgn="ctr" defTabSz="914400" eaLnBrk="1" hangingPunct="1">
              <a:spcBef>
                <a:spcPct val="0"/>
              </a:spcBef>
              <a:buFontTx/>
              <a:buNone/>
            </a:pPr>
            <a:r>
              <a:rPr lang="fr-FR" altLang="fr-FR" b="1" dirty="0">
                <a:solidFill>
                  <a:schemeClr val="accent1">
                    <a:lumMod val="50000"/>
                  </a:schemeClr>
                </a:solidFill>
              </a:rPr>
              <a:t>Types de données partagées via le GBIF</a:t>
            </a:r>
          </a:p>
        </p:txBody>
      </p:sp>
      <p:pic>
        <p:nvPicPr>
          <p:cNvPr id="16" name="Image 9" descr="logo_def.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49588" y="5700677"/>
            <a:ext cx="994412" cy="1157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884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par>
                                <p:cTn id="16" presetID="9"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dissolve">
                                      <p:cBhvr>
                                        <p:cTn id="23" dur="500"/>
                                        <p:tgtEl>
                                          <p:spTgt spid="13"/>
                                        </p:tgtEl>
                                      </p:cBhvr>
                                    </p:animEffect>
                                  </p:childTnLst>
                                </p:cTn>
                              </p:par>
                              <p:par>
                                <p:cTn id="24" presetID="9"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25810</TotalTime>
  <Words>706</Words>
  <Application>Microsoft Office PowerPoint</Application>
  <PresentationFormat>Affichage à l'écran (4:3)</PresentationFormat>
  <Paragraphs>180</Paragraphs>
  <Slides>24</Slides>
  <Notes>17</Notes>
  <HiddenSlides>0</HiddenSlides>
  <MMClips>0</MMClips>
  <ScaleCrop>false</ScaleCrop>
  <HeadingPairs>
    <vt:vector size="4" baseType="variant">
      <vt:variant>
        <vt:lpstr>Thème</vt:lpstr>
      </vt:variant>
      <vt:variant>
        <vt:i4>1</vt:i4>
      </vt:variant>
      <vt:variant>
        <vt:lpstr>Titres des diapositives</vt:lpstr>
      </vt:variant>
      <vt:variant>
        <vt:i4>24</vt:i4>
      </vt:variant>
    </vt:vector>
  </HeadingPairs>
  <TitlesOfParts>
    <vt:vector size="25" baseType="lpstr">
      <vt:lpstr>Office Theme</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GBIF Secretariat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François Rogers</dc:creator>
  <cp:lastModifiedBy>Sophie Pamerlon</cp:lastModifiedBy>
  <cp:revision>731</cp:revision>
  <cp:lastPrinted>2016-09-28T12:32:44Z</cp:lastPrinted>
  <dcterms:created xsi:type="dcterms:W3CDTF">2013-12-13T08:34:20Z</dcterms:created>
  <dcterms:modified xsi:type="dcterms:W3CDTF">2016-11-08T13:45:20Z</dcterms:modified>
</cp:coreProperties>
</file>